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75" r:id="rId3"/>
    <p:sldId id="276" r:id="rId4"/>
    <p:sldId id="257" r:id="rId5"/>
    <p:sldId id="258" r:id="rId6"/>
    <p:sldId id="259" r:id="rId7"/>
    <p:sldId id="260" r:id="rId8"/>
    <p:sldId id="261" r:id="rId9"/>
    <p:sldId id="262" r:id="rId10"/>
    <p:sldId id="263" r:id="rId11"/>
    <p:sldId id="264" r:id="rId12"/>
    <p:sldId id="277" r:id="rId13"/>
    <p:sldId id="278" r:id="rId14"/>
    <p:sldId id="265" r:id="rId15"/>
    <p:sldId id="266" r:id="rId16"/>
    <p:sldId id="279" r:id="rId17"/>
    <p:sldId id="267" r:id="rId18"/>
    <p:sldId id="268" r:id="rId19"/>
    <p:sldId id="269" r:id="rId20"/>
    <p:sldId id="270" r:id="rId21"/>
    <p:sldId id="271" r:id="rId22"/>
    <p:sldId id="272" r:id="rId23"/>
    <p:sldId id="273" r:id="rId2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6" d="100"/>
          <a:sy n="66" d="100"/>
        </p:scale>
        <p:origin x="8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5ED718-4514-4B40-9E47-E1083A7CC3EC}" type="datetimeFigureOut">
              <a:rPr lang="ru-RU" smtClean="0"/>
              <a:t>26.10.2020</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4A50E5-50F3-48C3-B855-8085C6496B69}" type="slidenum">
              <a:rPr lang="ru-RU" smtClean="0"/>
              <a:t>‹#›</a:t>
            </a:fld>
            <a:endParaRPr lang="ru-RU"/>
          </a:p>
        </p:txBody>
      </p:sp>
    </p:spTree>
    <p:extLst>
      <p:ext uri="{BB962C8B-B14F-4D97-AF65-F5344CB8AC3E}">
        <p14:creationId xmlns:p14="http://schemas.microsoft.com/office/powerpoint/2010/main" val="4097100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C24A50E5-50F3-48C3-B855-8085C6496B69}" type="slidenum">
              <a:rPr lang="ru-RU" smtClean="0"/>
              <a:t>22</a:t>
            </a:fld>
            <a:endParaRPr lang="ru-RU"/>
          </a:p>
        </p:txBody>
      </p:sp>
    </p:spTree>
    <p:extLst>
      <p:ext uri="{BB962C8B-B14F-4D97-AF65-F5344CB8AC3E}">
        <p14:creationId xmlns:p14="http://schemas.microsoft.com/office/powerpoint/2010/main" val="1438449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F0393D4D-1B36-4BF9-975B-C5F404F5EC53}" type="datetimeFigureOut">
              <a:rPr lang="ru-RU" smtClean="0"/>
              <a:t>26.10.2020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DB4C72A-4BED-4D4A-8EE9-ADEFECE718A3}" type="slidenum">
              <a:rPr lang="ru-RU" smtClean="0"/>
              <a:t>‹#›</a:t>
            </a:fld>
            <a:endParaRPr lang="ru-RU"/>
          </a:p>
        </p:txBody>
      </p:sp>
    </p:spTree>
    <p:extLst>
      <p:ext uri="{BB962C8B-B14F-4D97-AF65-F5344CB8AC3E}">
        <p14:creationId xmlns:p14="http://schemas.microsoft.com/office/powerpoint/2010/main" val="401505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F0393D4D-1B36-4BF9-975B-C5F404F5EC53}" type="datetimeFigureOut">
              <a:rPr lang="ru-RU" smtClean="0"/>
              <a:t>26.10.2020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DB4C72A-4BED-4D4A-8EE9-ADEFECE718A3}" type="slidenum">
              <a:rPr lang="ru-RU" smtClean="0"/>
              <a:t>‹#›</a:t>
            </a:fld>
            <a:endParaRPr lang="ru-RU"/>
          </a:p>
        </p:txBody>
      </p:sp>
    </p:spTree>
    <p:extLst>
      <p:ext uri="{BB962C8B-B14F-4D97-AF65-F5344CB8AC3E}">
        <p14:creationId xmlns:p14="http://schemas.microsoft.com/office/powerpoint/2010/main" val="193950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smtClean="0"/>
              <a:t>Образец заголовка</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F0393D4D-1B36-4BF9-975B-C5F404F5EC53}" type="datetimeFigureOut">
              <a:rPr lang="ru-RU" smtClean="0"/>
              <a:t>26.10.2020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DB4C72A-4BED-4D4A-8EE9-ADEFECE718A3}" type="slidenum">
              <a:rPr lang="ru-RU" smtClean="0"/>
              <a:t>‹#›</a:t>
            </a:fld>
            <a:endParaRPr lang="ru-RU"/>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23801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F0393D4D-1B36-4BF9-975B-C5F404F5EC53}" type="datetimeFigureOut">
              <a:rPr lang="ru-RU" smtClean="0"/>
              <a:t>26.10.2020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DB4C72A-4BED-4D4A-8EE9-ADEFECE718A3}" type="slidenum">
              <a:rPr lang="ru-RU" smtClean="0"/>
              <a:t>‹#›</a:t>
            </a:fld>
            <a:endParaRPr lang="ru-RU"/>
          </a:p>
        </p:txBody>
      </p:sp>
    </p:spTree>
    <p:extLst>
      <p:ext uri="{BB962C8B-B14F-4D97-AF65-F5344CB8AC3E}">
        <p14:creationId xmlns:p14="http://schemas.microsoft.com/office/powerpoint/2010/main" val="286601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smtClean="0"/>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F0393D4D-1B36-4BF9-975B-C5F404F5EC53}" type="datetimeFigureOut">
              <a:rPr lang="ru-RU" smtClean="0"/>
              <a:t>26.10.2020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DB4C72A-4BED-4D4A-8EE9-ADEFECE718A3}" type="slidenum">
              <a:rPr lang="ru-RU" smtClean="0"/>
              <a:t>‹#›</a:t>
            </a:fld>
            <a:endParaRPr lang="ru-R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50506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ru-RU" smtClean="0"/>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F0393D4D-1B36-4BF9-975B-C5F404F5EC53}" type="datetimeFigureOut">
              <a:rPr lang="ru-RU" smtClean="0"/>
              <a:t>26.10.2020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DB4C72A-4BED-4D4A-8EE9-ADEFECE718A3}" type="slidenum">
              <a:rPr lang="ru-RU" smtClean="0"/>
              <a:t>‹#›</a:t>
            </a:fld>
            <a:endParaRPr lang="ru-RU"/>
          </a:p>
        </p:txBody>
      </p:sp>
    </p:spTree>
    <p:extLst>
      <p:ext uri="{BB962C8B-B14F-4D97-AF65-F5344CB8AC3E}">
        <p14:creationId xmlns:p14="http://schemas.microsoft.com/office/powerpoint/2010/main" val="823317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F0393D4D-1B36-4BF9-975B-C5F404F5EC53}" type="datetimeFigureOut">
              <a:rPr lang="ru-RU" smtClean="0"/>
              <a:t>26.10.2020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DB4C72A-4BED-4D4A-8EE9-ADEFECE718A3}" type="slidenum">
              <a:rPr lang="ru-RU" smtClean="0"/>
              <a:t>‹#›</a:t>
            </a:fld>
            <a:endParaRPr lang="ru-RU"/>
          </a:p>
        </p:txBody>
      </p:sp>
    </p:spTree>
    <p:extLst>
      <p:ext uri="{BB962C8B-B14F-4D97-AF65-F5344CB8AC3E}">
        <p14:creationId xmlns:p14="http://schemas.microsoft.com/office/powerpoint/2010/main" val="3821804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F0393D4D-1B36-4BF9-975B-C5F404F5EC53}" type="datetimeFigureOut">
              <a:rPr lang="ru-RU" smtClean="0"/>
              <a:t>26.10.2020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DB4C72A-4BED-4D4A-8EE9-ADEFECE718A3}" type="slidenum">
              <a:rPr lang="ru-RU" smtClean="0"/>
              <a:t>‹#›</a:t>
            </a:fld>
            <a:endParaRPr lang="ru-RU"/>
          </a:p>
        </p:txBody>
      </p:sp>
    </p:spTree>
    <p:extLst>
      <p:ext uri="{BB962C8B-B14F-4D97-AF65-F5344CB8AC3E}">
        <p14:creationId xmlns:p14="http://schemas.microsoft.com/office/powerpoint/2010/main" val="2660571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F0393D4D-1B36-4BF9-975B-C5F404F5EC53}" type="datetimeFigureOut">
              <a:rPr lang="ru-RU" smtClean="0"/>
              <a:t>26.10.2020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DB4C72A-4BED-4D4A-8EE9-ADEFECE718A3}" type="slidenum">
              <a:rPr lang="ru-RU" smtClean="0"/>
              <a:t>‹#›</a:t>
            </a:fld>
            <a:endParaRPr lang="ru-RU"/>
          </a:p>
        </p:txBody>
      </p:sp>
    </p:spTree>
    <p:extLst>
      <p:ext uri="{BB962C8B-B14F-4D97-AF65-F5344CB8AC3E}">
        <p14:creationId xmlns:p14="http://schemas.microsoft.com/office/powerpoint/2010/main" val="401090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F0393D4D-1B36-4BF9-975B-C5F404F5EC53}" type="datetimeFigureOut">
              <a:rPr lang="ru-RU" smtClean="0"/>
              <a:t>26.10.2020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DB4C72A-4BED-4D4A-8EE9-ADEFECE718A3}" type="slidenum">
              <a:rPr lang="ru-RU" smtClean="0"/>
              <a:t>‹#›</a:t>
            </a:fld>
            <a:endParaRPr lang="ru-RU"/>
          </a:p>
        </p:txBody>
      </p:sp>
    </p:spTree>
    <p:extLst>
      <p:ext uri="{BB962C8B-B14F-4D97-AF65-F5344CB8AC3E}">
        <p14:creationId xmlns:p14="http://schemas.microsoft.com/office/powerpoint/2010/main" val="3786371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F0393D4D-1B36-4BF9-975B-C5F404F5EC53}" type="datetimeFigureOut">
              <a:rPr lang="ru-RU" smtClean="0"/>
              <a:t>26.10.2020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DB4C72A-4BED-4D4A-8EE9-ADEFECE718A3}" type="slidenum">
              <a:rPr lang="ru-RU" smtClean="0"/>
              <a:t>‹#›</a:t>
            </a:fld>
            <a:endParaRPr lang="ru-RU"/>
          </a:p>
        </p:txBody>
      </p:sp>
    </p:spTree>
    <p:extLst>
      <p:ext uri="{BB962C8B-B14F-4D97-AF65-F5344CB8AC3E}">
        <p14:creationId xmlns:p14="http://schemas.microsoft.com/office/powerpoint/2010/main" val="3990219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F0393D4D-1B36-4BF9-975B-C5F404F5EC53}" type="datetimeFigureOut">
              <a:rPr lang="ru-RU" smtClean="0"/>
              <a:t>26.10.2020</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DB4C72A-4BED-4D4A-8EE9-ADEFECE718A3}" type="slidenum">
              <a:rPr lang="ru-RU" smtClean="0"/>
              <a:t>‹#›</a:t>
            </a:fld>
            <a:endParaRPr lang="ru-RU"/>
          </a:p>
        </p:txBody>
      </p:sp>
    </p:spTree>
    <p:extLst>
      <p:ext uri="{BB962C8B-B14F-4D97-AF65-F5344CB8AC3E}">
        <p14:creationId xmlns:p14="http://schemas.microsoft.com/office/powerpoint/2010/main" val="2878721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F0393D4D-1B36-4BF9-975B-C5F404F5EC53}" type="datetimeFigureOut">
              <a:rPr lang="ru-RU" smtClean="0"/>
              <a:t>26.10.2020</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DB4C72A-4BED-4D4A-8EE9-ADEFECE718A3}" type="slidenum">
              <a:rPr lang="ru-RU" smtClean="0"/>
              <a:t>‹#›</a:t>
            </a:fld>
            <a:endParaRPr lang="ru-RU"/>
          </a:p>
        </p:txBody>
      </p:sp>
    </p:spTree>
    <p:extLst>
      <p:ext uri="{BB962C8B-B14F-4D97-AF65-F5344CB8AC3E}">
        <p14:creationId xmlns:p14="http://schemas.microsoft.com/office/powerpoint/2010/main" val="75545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393D4D-1B36-4BF9-975B-C5F404F5EC53}" type="datetimeFigureOut">
              <a:rPr lang="ru-RU" smtClean="0"/>
              <a:t>26.10.2020</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DB4C72A-4BED-4D4A-8EE9-ADEFECE718A3}" type="slidenum">
              <a:rPr lang="ru-RU" smtClean="0"/>
              <a:t>‹#›</a:t>
            </a:fld>
            <a:endParaRPr lang="ru-RU"/>
          </a:p>
        </p:txBody>
      </p:sp>
    </p:spTree>
    <p:extLst>
      <p:ext uri="{BB962C8B-B14F-4D97-AF65-F5344CB8AC3E}">
        <p14:creationId xmlns:p14="http://schemas.microsoft.com/office/powerpoint/2010/main" val="4076223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ru-RU" smtClean="0"/>
              <a:t>Образец заголовка</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F0393D4D-1B36-4BF9-975B-C5F404F5EC53}" type="datetimeFigureOut">
              <a:rPr lang="ru-RU" smtClean="0"/>
              <a:t>26.10.2020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DB4C72A-4BED-4D4A-8EE9-ADEFECE718A3}" type="slidenum">
              <a:rPr lang="ru-RU" smtClean="0"/>
              <a:t>‹#›</a:t>
            </a:fld>
            <a:endParaRPr lang="ru-RU"/>
          </a:p>
        </p:txBody>
      </p:sp>
    </p:spTree>
    <p:extLst>
      <p:ext uri="{BB962C8B-B14F-4D97-AF65-F5344CB8AC3E}">
        <p14:creationId xmlns:p14="http://schemas.microsoft.com/office/powerpoint/2010/main" val="657974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F0393D4D-1B36-4BF9-975B-C5F404F5EC53}" type="datetimeFigureOut">
              <a:rPr lang="ru-RU" smtClean="0"/>
              <a:t>26.10.2020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DB4C72A-4BED-4D4A-8EE9-ADEFECE718A3}" type="slidenum">
              <a:rPr lang="ru-RU" smtClean="0"/>
              <a:t>‹#›</a:t>
            </a:fld>
            <a:endParaRPr lang="ru-RU"/>
          </a:p>
        </p:txBody>
      </p:sp>
    </p:spTree>
    <p:extLst>
      <p:ext uri="{BB962C8B-B14F-4D97-AF65-F5344CB8AC3E}">
        <p14:creationId xmlns:p14="http://schemas.microsoft.com/office/powerpoint/2010/main" val="4283586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0393D4D-1B36-4BF9-975B-C5F404F5EC53}" type="datetimeFigureOut">
              <a:rPr lang="ru-RU" smtClean="0"/>
              <a:t>26.10.2020</a:t>
            </a:fld>
            <a:endParaRPr lang="ru-R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DB4C72A-4BED-4D4A-8EE9-ADEFECE718A3}" type="slidenum">
              <a:rPr lang="ru-RU" smtClean="0"/>
              <a:t>‹#›</a:t>
            </a:fld>
            <a:endParaRPr lang="ru-RU"/>
          </a:p>
        </p:txBody>
      </p:sp>
    </p:spTree>
    <p:extLst>
      <p:ext uri="{BB962C8B-B14F-4D97-AF65-F5344CB8AC3E}">
        <p14:creationId xmlns:p14="http://schemas.microsoft.com/office/powerpoint/2010/main" val="37955566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ru.wikipedia.org/wiki/%D0%A1%D1%80%D0%B5%D0%B4%D0%B0_%D0%BE%D0%B1%D0%B8%D1%82%D0%B0%D0%BD%D0%B8%D1%8F" TargetMode="External"/><Relationship Id="rId2" Type="http://schemas.openxmlformats.org/officeDocument/2006/relationships/hyperlink" Target="https://ru.wikipedia.org/wiki/%D0%97%D0%BE%D0%BD%D1%8B_%D1%81_%D0%BE%D1%81%D0%BE%D0%B1%D1%8B%D0%BC%D0%B8_%D1%83%D1%81%D0%BB%D0%BE%D0%B2%D0%B8%D1%8F%D0%BC%D0%B8_%D0%B8%D1%81%D0%BF%D0%BE%D0%BB%D1%8C%D0%B7%D0%BE%D0%B2%D0%B0%D0%BD%D0%B8%D1%8F_%D1%82%D0%B5%D1%80%D1%80%D0%B8%D1%82%D0%BE%D1%80%D0%B8%D0%B9"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hyperlink" Target="https://ru.wikipedia.org/wiki/%D0%9A%D0%BB%D0%B0%D1%81%D1%81_%D0%BE%D0%BF%D0%B0%D1%81%D0%BD%D0%BE%D1%81%D1%82%D0%B8"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ru.wikipedia.org/wiki/%D0%90%D0%BD%D0%B3%D0%BB%D0%B8%D0%B9%D1%81%D0%BA%D0%B8%D0%B9_%D1%8F%D0%B7%D1%8B%D0%B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s://ru.wikipedia.org/wiki/%D0%91%D0%B5%D0%B7%D0%BE%D1%82%D1%85%D0%BE%D0%B4%D0%BD%D0%B0%D1%8F_%D1%82%D0%B5%D1%85%D0%BD%D0%BE%D0%BB%D0%BE%D0%B3%D0%B8%D1%8F"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ru.wikipedia.org/wiki/%D0%9C%D0%B0%D1%82%D0%B5%D1%80%D0%B8%D0%B0%D0%BB%D1%8C%D0%BD%D1%8B%D0%B9_%D0%B8%D0%BD%D0%B4%D0%B5%D0%BA%D1%81_%D0%BF%D1%80%D0%BE%D0%B8%D0%B7%D0%B2%D0%BE%D0%B4%D1%81%D1%82%D0%B2%D0%B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870232" y="2365828"/>
            <a:ext cx="8737600" cy="1872344"/>
          </a:xfrm>
        </p:spPr>
        <p:txBody>
          <a:bodyPr/>
          <a:lstStyle/>
          <a:p>
            <a:pPr algn="ctr"/>
            <a:r>
              <a:rPr lang="ru-RU" sz="6000" dirty="0" smtClean="0"/>
              <a:t>Инженерная экологическая защита</a:t>
            </a:r>
            <a:endParaRPr lang="ru-RU" sz="6000" dirty="0"/>
          </a:p>
        </p:txBody>
      </p:sp>
      <p:sp>
        <p:nvSpPr>
          <p:cNvPr id="3" name="Подзаголовок 2"/>
          <p:cNvSpPr>
            <a:spLocks noGrp="1"/>
          </p:cNvSpPr>
          <p:nvPr>
            <p:ph type="subTitle" idx="1"/>
          </p:nvPr>
        </p:nvSpPr>
        <p:spPr>
          <a:xfrm>
            <a:off x="7692570" y="4762033"/>
            <a:ext cx="2045889" cy="1096899"/>
          </a:xfrm>
        </p:spPr>
        <p:txBody>
          <a:bodyPr>
            <a:normAutofit/>
          </a:bodyPr>
          <a:lstStyle/>
          <a:p>
            <a:r>
              <a:rPr lang="ru-RU" sz="2800" dirty="0" smtClean="0"/>
              <a:t>Лекция 5</a:t>
            </a:r>
            <a:endParaRPr lang="ru-RU" sz="2800" dirty="0"/>
          </a:p>
        </p:txBody>
      </p:sp>
    </p:spTree>
    <p:extLst>
      <p:ext uri="{BB962C8B-B14F-4D97-AF65-F5344CB8AC3E}">
        <p14:creationId xmlns:p14="http://schemas.microsoft.com/office/powerpoint/2010/main" val="40206815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3201" y="159658"/>
            <a:ext cx="9267058" cy="798285"/>
          </a:xfrm>
        </p:spPr>
        <p:txBody>
          <a:bodyPr/>
          <a:lstStyle/>
          <a:p>
            <a:pPr algn="ctr"/>
            <a:r>
              <a:rPr lang="ru-RU" dirty="0"/>
              <a:t>Нормирование качества окружающей среды</a:t>
            </a:r>
          </a:p>
        </p:txBody>
      </p:sp>
      <p:sp>
        <p:nvSpPr>
          <p:cNvPr id="3" name="Объект 2"/>
          <p:cNvSpPr>
            <a:spLocks noGrp="1"/>
          </p:cNvSpPr>
          <p:nvPr>
            <p:ph idx="1"/>
          </p:nvPr>
        </p:nvSpPr>
        <p:spPr>
          <a:xfrm>
            <a:off x="1" y="957944"/>
            <a:ext cx="9855200" cy="5602514"/>
          </a:xfrm>
        </p:spPr>
        <p:txBody>
          <a:bodyPr>
            <a:normAutofit lnSpcReduction="10000"/>
          </a:bodyPr>
          <a:lstStyle/>
          <a:p>
            <a:pPr algn="just"/>
            <a:r>
              <a:rPr lang="ru-RU" sz="2000" b="1" u="sng" dirty="0">
                <a:latin typeface="Times New Roman" panose="02020603050405020304" pitchFamily="18" charset="0"/>
                <a:cs typeface="Times New Roman" panose="02020603050405020304" pitchFamily="18" charset="0"/>
              </a:rPr>
              <a:t>Нормирование качества окружающей природной среды</a:t>
            </a:r>
            <a:r>
              <a:rPr lang="ru-RU" sz="2000" dirty="0">
                <a:latin typeface="Times New Roman" panose="02020603050405020304" pitchFamily="18" charset="0"/>
                <a:cs typeface="Times New Roman" panose="02020603050405020304" pitchFamily="18" charset="0"/>
              </a:rPr>
              <a:t> производится для установления предельно допустимых норм воздействия на окружающую природную среду, гарантирующих экологическую безопасность населения и сохранение генетического фонда, обеспечивающих рациональное использование и воспроизводство природных ресурсов в условиях устойчивого развития хозяйственной </a:t>
            </a:r>
            <a:r>
              <a:rPr lang="ru-RU" sz="2000" dirty="0" smtClean="0">
                <a:latin typeface="Times New Roman" panose="02020603050405020304" pitchFamily="18" charset="0"/>
                <a:cs typeface="Times New Roman" panose="02020603050405020304" pitchFamily="18" charset="0"/>
              </a:rPr>
              <a:t>деятельности.</a:t>
            </a:r>
          </a:p>
          <a:p>
            <a:pPr algn="just"/>
            <a:r>
              <a:rPr lang="ru-RU" sz="2000" dirty="0">
                <a:latin typeface="Times New Roman" panose="02020603050405020304" pitchFamily="18" charset="0"/>
                <a:cs typeface="Times New Roman" panose="02020603050405020304" pitchFamily="18" charset="0"/>
              </a:rPr>
              <a:t>По своему назначению нормирование в области охраны окружающей среды служит инструментом управления хозяйственной и иной деятельности для обеспечения экологической безопасности на основе современных достижений науки и техники с учетом международных правил и стандартов.</a:t>
            </a:r>
          </a:p>
          <a:p>
            <a:pPr algn="just"/>
            <a:r>
              <a:rPr lang="ru-RU" sz="2000" b="1" u="sng" dirty="0">
                <a:latin typeface="Times New Roman" panose="02020603050405020304" pitchFamily="18" charset="0"/>
                <a:cs typeface="Times New Roman" panose="02020603050405020304" pitchFamily="18" charset="0"/>
              </a:rPr>
              <a:t>Законодательно установлены две группы нормативов</a:t>
            </a:r>
            <a:r>
              <a:rPr lang="ru-RU" sz="2000" b="1" u="sng" dirty="0" smtClean="0">
                <a:latin typeface="Times New Roman" panose="02020603050405020304" pitchFamily="18" charset="0"/>
                <a:cs typeface="Times New Roman" panose="02020603050405020304" pitchFamily="18" charset="0"/>
              </a:rPr>
              <a:t>:</a:t>
            </a:r>
          </a:p>
          <a:p>
            <a:pPr algn="just"/>
            <a:r>
              <a:rPr lang="ru-RU" sz="2000" dirty="0" smtClean="0">
                <a:latin typeface="Times New Roman" panose="02020603050405020304" pitchFamily="18" charset="0"/>
                <a:cs typeface="Times New Roman" panose="02020603050405020304" pitchFamily="18" charset="0"/>
              </a:rPr>
              <a:t>1) нормативы </a:t>
            </a:r>
            <a:r>
              <a:rPr lang="ru-RU" sz="2000" dirty="0">
                <a:latin typeface="Times New Roman" panose="02020603050405020304" pitchFamily="18" charset="0"/>
                <a:cs typeface="Times New Roman" panose="02020603050405020304" pitchFamily="18" charset="0"/>
              </a:rPr>
              <a:t>качества окружающей </a:t>
            </a:r>
            <a:r>
              <a:rPr lang="ru-RU" sz="2000" dirty="0" smtClean="0">
                <a:latin typeface="Times New Roman" panose="02020603050405020304" pitchFamily="18" charset="0"/>
                <a:cs typeface="Times New Roman" panose="02020603050405020304" pitchFamily="18" charset="0"/>
              </a:rPr>
              <a:t>среды;</a:t>
            </a:r>
          </a:p>
          <a:p>
            <a:pPr algn="just"/>
            <a:r>
              <a:rPr lang="ru-RU" sz="2000" dirty="0" smtClean="0">
                <a:latin typeface="Times New Roman" panose="02020603050405020304" pitchFamily="18" charset="0"/>
                <a:cs typeface="Times New Roman" panose="02020603050405020304" pitchFamily="18" charset="0"/>
              </a:rPr>
              <a:t>2) нормативы </a:t>
            </a:r>
            <a:r>
              <a:rPr lang="ru-RU" sz="2000" dirty="0">
                <a:latin typeface="Times New Roman" panose="02020603050405020304" pitchFamily="18" charset="0"/>
                <a:cs typeface="Times New Roman" panose="02020603050405020304" pitchFamily="18" charset="0"/>
              </a:rPr>
              <a:t>допустимого воздействия на окружающую среду при осуществлении хозяйственной и иной деятельности.</a:t>
            </a:r>
          </a:p>
          <a:p>
            <a:pPr algn="just"/>
            <a:r>
              <a:rPr lang="ru-RU" sz="2000" dirty="0">
                <a:latin typeface="Times New Roman" panose="02020603050405020304" pitchFamily="18" charset="0"/>
                <a:cs typeface="Times New Roman" panose="02020603050405020304" pitchFamily="18" charset="0"/>
              </a:rPr>
              <a:t>Нормативы качества окружающей среды — это официально установленные допустимые, т.е. разрешенные, значения химических, физических, биологических показателей, характеризующих объекты окружающей среды.</a:t>
            </a:r>
          </a:p>
          <a:p>
            <a:endParaRPr lang="ru-RU" dirty="0"/>
          </a:p>
        </p:txBody>
      </p:sp>
    </p:spTree>
    <p:extLst>
      <p:ext uri="{BB962C8B-B14F-4D97-AF65-F5344CB8AC3E}">
        <p14:creationId xmlns:p14="http://schemas.microsoft.com/office/powerpoint/2010/main" val="27385605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75771" y="246743"/>
            <a:ext cx="11437258" cy="6611257"/>
          </a:xfrm>
          <a:noFill/>
        </p:spPr>
        <p:txBody>
          <a:bodyPr>
            <a:normAutofit fontScale="85000" lnSpcReduction="20000"/>
          </a:bodyPr>
          <a:lstStyle/>
          <a:p>
            <a:pPr algn="just"/>
            <a:r>
              <a:rPr lang="ru-RU" sz="2600" b="1" u="sng" dirty="0">
                <a:latin typeface="Times New Roman" panose="02020603050405020304" pitchFamily="18" charset="0"/>
                <a:cs typeface="Times New Roman" panose="02020603050405020304" pitchFamily="18" charset="0"/>
              </a:rPr>
              <a:t>Цель нормирования </a:t>
            </a:r>
            <a:r>
              <a:rPr lang="ru-RU" sz="2600" dirty="0">
                <a:latin typeface="Times New Roman" panose="02020603050405020304" pitchFamily="18" charset="0"/>
                <a:cs typeface="Times New Roman" panose="02020603050405020304" pitchFamily="18" charset="0"/>
              </a:rPr>
              <a:t>– установление предельно допустимых норм</a:t>
            </a:r>
            <a:r>
              <a:rPr lang="ru-RU" sz="2600" b="1" dirty="0">
                <a:latin typeface="Times New Roman" panose="02020603050405020304" pitchFamily="18" charset="0"/>
                <a:cs typeface="Times New Roman" panose="02020603050405020304" pitchFamily="18" charset="0"/>
              </a:rPr>
              <a:t> </a:t>
            </a:r>
            <a:r>
              <a:rPr lang="ru-RU" sz="2600" b="1" i="1" dirty="0">
                <a:latin typeface="Times New Roman" panose="02020603050405020304" pitchFamily="18" charset="0"/>
                <a:cs typeface="Times New Roman" panose="02020603050405020304" pitchFamily="18" charset="0"/>
              </a:rPr>
              <a:t>(экологических нормативов)</a:t>
            </a:r>
            <a:r>
              <a:rPr lang="ru-RU" sz="2600" dirty="0">
                <a:latin typeface="Times New Roman" panose="02020603050405020304" pitchFamily="18" charset="0"/>
                <a:cs typeface="Times New Roman" panose="02020603050405020304" pitchFamily="18" charset="0"/>
              </a:rPr>
              <a:t> воздействия человека на окружающую среду. Соблюдение экологических нормативов должно обеспечить экологическую безопасность населения, сохранение генетического фонда человека, растений и животных, рациональное использование и воспроизводство природных ресурсов.</a:t>
            </a:r>
          </a:p>
          <a:p>
            <a:pPr algn="just"/>
            <a:r>
              <a:rPr lang="ru-RU" sz="2600" dirty="0">
                <a:latin typeface="Times New Roman" panose="02020603050405020304" pitchFamily="18" charset="0"/>
                <a:cs typeface="Times New Roman" panose="02020603050405020304" pitchFamily="18" charset="0"/>
              </a:rPr>
              <a:t>Нормативы предельно допустимых вредных воздействий, а также методы их определения, носят временный характер и могут совершенствоваться по мере развития науки и техники с учетом международных стандартов.</a:t>
            </a:r>
          </a:p>
          <a:p>
            <a:pPr algn="just"/>
            <a:r>
              <a:rPr lang="ru-RU" sz="2600" dirty="0">
                <a:latin typeface="Times New Roman" panose="02020603050405020304" pitchFamily="18" charset="0"/>
                <a:cs typeface="Times New Roman" panose="02020603050405020304" pitchFamily="18" charset="0"/>
              </a:rPr>
              <a:t>Основные экологические нормативы качества окружающей среды и воздействия на нее следующие:</a:t>
            </a:r>
          </a:p>
          <a:p>
            <a:pPr algn="just"/>
            <a:r>
              <a:rPr lang="ru-RU" sz="2600" dirty="0">
                <a:latin typeface="Times New Roman" panose="02020603050405020304" pitchFamily="18" charset="0"/>
                <a:cs typeface="Times New Roman" panose="02020603050405020304" pitchFamily="18" charset="0"/>
              </a:rPr>
              <a:t>Нормативы качества (санитарно-гигиенические):</a:t>
            </a:r>
          </a:p>
          <a:p>
            <a:pPr marL="0" indent="0" algn="just">
              <a:buNone/>
            </a:pPr>
            <a:r>
              <a:rPr lang="ru-RU" sz="2600" dirty="0" smtClean="0">
                <a:latin typeface="Times New Roman" panose="02020603050405020304" pitchFamily="18" charset="0"/>
                <a:cs typeface="Times New Roman" panose="02020603050405020304" pitchFamily="18" charset="0"/>
              </a:rPr>
              <a:t>              – </a:t>
            </a:r>
            <a:r>
              <a:rPr lang="ru-RU" sz="2600" dirty="0">
                <a:latin typeface="Times New Roman" panose="02020603050405020304" pitchFamily="18" charset="0"/>
                <a:cs typeface="Times New Roman" panose="02020603050405020304" pitchFamily="18" charset="0"/>
              </a:rPr>
              <a:t>предельно допустимая концентрация (ПДК) вредных веществ;</a:t>
            </a:r>
          </a:p>
          <a:p>
            <a:pPr marL="0" indent="0" algn="just">
              <a:buNone/>
            </a:pPr>
            <a:r>
              <a:rPr lang="ru-RU" sz="2600" dirty="0" smtClean="0">
                <a:latin typeface="Times New Roman" panose="02020603050405020304" pitchFamily="18" charset="0"/>
                <a:cs typeface="Times New Roman" panose="02020603050405020304" pitchFamily="18" charset="0"/>
              </a:rPr>
              <a:t>              –предельно </a:t>
            </a:r>
            <a:r>
              <a:rPr lang="ru-RU" sz="2600" dirty="0">
                <a:latin typeface="Times New Roman" panose="02020603050405020304" pitchFamily="18" charset="0"/>
                <a:cs typeface="Times New Roman" panose="02020603050405020304" pitchFamily="18" charset="0"/>
              </a:rPr>
              <a:t>допустимый уровень (ПДУ) вредных физических воздействий: радиации, шума, вибрации, магнитных полей и др.</a:t>
            </a:r>
          </a:p>
          <a:p>
            <a:pPr algn="just"/>
            <a:r>
              <a:rPr lang="ru-RU" sz="2600" dirty="0">
                <a:latin typeface="Times New Roman" panose="02020603050405020304" pitchFamily="18" charset="0"/>
                <a:cs typeface="Times New Roman" panose="02020603050405020304" pitchFamily="18" charset="0"/>
              </a:rPr>
              <a:t>Нормативы воздействия (производственно-хозяйственные):</a:t>
            </a:r>
          </a:p>
          <a:p>
            <a:pPr marL="0" indent="0" algn="just">
              <a:buNone/>
            </a:pPr>
            <a:r>
              <a:rPr lang="ru-RU" sz="2600" dirty="0" smtClean="0">
                <a:latin typeface="Times New Roman" panose="02020603050405020304" pitchFamily="18" charset="0"/>
                <a:cs typeface="Times New Roman" panose="02020603050405020304" pitchFamily="18" charset="0"/>
              </a:rPr>
              <a:t>             – </a:t>
            </a:r>
            <a:r>
              <a:rPr lang="ru-RU" sz="2600" dirty="0">
                <a:latin typeface="Times New Roman" panose="02020603050405020304" pitchFamily="18" charset="0"/>
                <a:cs typeface="Times New Roman" panose="02020603050405020304" pitchFamily="18" charset="0"/>
              </a:rPr>
              <a:t>предельно допустимый выброс (ПДВ) вредных веществ;</a:t>
            </a:r>
          </a:p>
          <a:p>
            <a:pPr marL="0" indent="0" algn="just">
              <a:buNone/>
            </a:pPr>
            <a:r>
              <a:rPr lang="ru-RU" sz="2600" dirty="0" smtClean="0">
                <a:latin typeface="Times New Roman" panose="02020603050405020304" pitchFamily="18" charset="0"/>
                <a:cs typeface="Times New Roman" panose="02020603050405020304" pitchFamily="18" charset="0"/>
              </a:rPr>
              <a:t>             – </a:t>
            </a:r>
            <a:r>
              <a:rPr lang="ru-RU" sz="2600" dirty="0">
                <a:latin typeface="Times New Roman" panose="02020603050405020304" pitchFamily="18" charset="0"/>
                <a:cs typeface="Times New Roman" panose="02020603050405020304" pitchFamily="18" charset="0"/>
              </a:rPr>
              <a:t>предельно допустимый сброс (ПДС) вредных </a:t>
            </a:r>
            <a:r>
              <a:rPr lang="ru-RU" sz="2600" dirty="0" smtClean="0">
                <a:latin typeface="Times New Roman" panose="02020603050405020304" pitchFamily="18" charset="0"/>
                <a:cs typeface="Times New Roman" panose="02020603050405020304" pitchFamily="18" charset="0"/>
              </a:rPr>
              <a:t>веществ.</a:t>
            </a:r>
          </a:p>
          <a:p>
            <a:pPr algn="just"/>
            <a:r>
              <a:rPr lang="ru-RU" sz="2600" dirty="0" smtClean="0">
                <a:latin typeface="Times New Roman" panose="02020603050405020304" pitchFamily="18" charset="0"/>
                <a:cs typeface="Times New Roman" panose="02020603050405020304" pitchFamily="18" charset="0"/>
              </a:rPr>
              <a:t>Комплексные </a:t>
            </a:r>
            <a:r>
              <a:rPr lang="ru-RU" sz="2600" dirty="0">
                <a:latin typeface="Times New Roman" panose="02020603050405020304" pitchFamily="18" charset="0"/>
                <a:cs typeface="Times New Roman" panose="02020603050405020304" pitchFamily="18" charset="0"/>
              </a:rPr>
              <a:t>нормативы:</a:t>
            </a:r>
          </a:p>
          <a:p>
            <a:pPr marL="0" indent="0" algn="just">
              <a:buNone/>
            </a:pPr>
            <a:r>
              <a:rPr lang="ru-RU" sz="2600" dirty="0" smtClean="0">
                <a:latin typeface="Times New Roman" panose="02020603050405020304" pitchFamily="18" charset="0"/>
                <a:cs typeface="Times New Roman" panose="02020603050405020304" pitchFamily="18" charset="0"/>
              </a:rPr>
              <a:t>            – </a:t>
            </a:r>
            <a:r>
              <a:rPr lang="ru-RU" sz="2600" dirty="0">
                <a:latin typeface="Times New Roman" panose="02020603050405020304" pitchFamily="18" charset="0"/>
                <a:cs typeface="Times New Roman" panose="02020603050405020304" pitchFamily="18" charset="0"/>
              </a:rPr>
              <a:t>предельно допустимая </a:t>
            </a:r>
            <a:r>
              <a:rPr lang="ru-RU" sz="2600" dirty="0" smtClean="0">
                <a:latin typeface="Times New Roman" panose="02020603050405020304" pitchFamily="18" charset="0"/>
                <a:cs typeface="Times New Roman" panose="02020603050405020304" pitchFamily="18" charset="0"/>
              </a:rPr>
              <a:t>нагрузка (ПДН) </a:t>
            </a:r>
            <a:r>
              <a:rPr lang="ru-RU" sz="2600" dirty="0">
                <a:latin typeface="Times New Roman" panose="02020603050405020304" pitchFamily="18" charset="0"/>
                <a:cs typeface="Times New Roman" panose="02020603050405020304" pitchFamily="18" charset="0"/>
              </a:rPr>
              <a:t>на окружающую среду.</a:t>
            </a:r>
          </a:p>
          <a:p>
            <a:endParaRPr lang="ru-RU" dirty="0"/>
          </a:p>
        </p:txBody>
      </p:sp>
    </p:spTree>
    <p:extLst>
      <p:ext uri="{BB962C8B-B14F-4D97-AF65-F5344CB8AC3E}">
        <p14:creationId xmlns:p14="http://schemas.microsoft.com/office/powerpoint/2010/main" val="1776651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rotWithShape="1">
          <a:blip r:embed="rId2"/>
          <a:srcRect t="4562" r="855"/>
          <a:stretch/>
        </p:blipFill>
        <p:spPr>
          <a:xfrm>
            <a:off x="214678" y="116115"/>
            <a:ext cx="5054007" cy="6567714"/>
          </a:xfrm>
          <a:prstGeom prst="rect">
            <a:avLst/>
          </a:prstGeom>
        </p:spPr>
      </p:pic>
      <p:pic>
        <p:nvPicPr>
          <p:cNvPr id="5" name="Рисунок 4"/>
          <p:cNvPicPr>
            <a:picLocks noChangeAspect="1"/>
          </p:cNvPicPr>
          <p:nvPr/>
        </p:nvPicPr>
        <p:blipFill>
          <a:blip r:embed="rId3"/>
          <a:stretch>
            <a:fillRect/>
          </a:stretch>
        </p:blipFill>
        <p:spPr>
          <a:xfrm>
            <a:off x="6113327" y="1001485"/>
            <a:ext cx="5662748" cy="4441371"/>
          </a:xfrm>
          <a:prstGeom prst="rect">
            <a:avLst/>
          </a:prstGeom>
        </p:spPr>
      </p:pic>
    </p:spTree>
    <p:extLst>
      <p:ext uri="{BB962C8B-B14F-4D97-AF65-F5344CB8AC3E}">
        <p14:creationId xmlns:p14="http://schemas.microsoft.com/office/powerpoint/2010/main" val="1492956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35164" y="0"/>
            <a:ext cx="5432926" cy="6705600"/>
          </a:xfrm>
          <a:prstGeom prst="rect">
            <a:avLst/>
          </a:prstGeom>
        </p:spPr>
      </p:pic>
    </p:spTree>
    <p:extLst>
      <p:ext uri="{BB962C8B-B14F-4D97-AF65-F5344CB8AC3E}">
        <p14:creationId xmlns:p14="http://schemas.microsoft.com/office/powerpoint/2010/main" val="27235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406400"/>
            <a:ext cx="10972799" cy="5312229"/>
          </a:xfrm>
        </p:spPr>
        <p:txBody>
          <a:bodyPr>
            <a:noAutofit/>
          </a:bodyPr>
          <a:lstStyle/>
          <a:p>
            <a:pPr algn="just"/>
            <a:r>
              <a:rPr lang="ru-RU" sz="2000" b="1" dirty="0">
                <a:latin typeface="Times New Roman" panose="02020603050405020304" pitchFamily="18" charset="0"/>
                <a:cs typeface="Times New Roman" panose="02020603050405020304" pitchFamily="18" charset="0"/>
              </a:rPr>
              <a:t>Предельно допустимая концентрация (количество) (ПДК)</a:t>
            </a:r>
            <a:r>
              <a:rPr lang="ru-RU" sz="2000" dirty="0">
                <a:latin typeface="Times New Roman" panose="02020603050405020304" pitchFamily="18" charset="0"/>
                <a:cs typeface="Times New Roman" panose="02020603050405020304" pitchFamily="18" charset="0"/>
              </a:rPr>
              <a:t> – количество загрязняющего вещества в окружающей среде (почве, воздухе, воде, продуктах питания), которое при постоянном или временном воздействии на человека не влияет на его здоровье и не вызывает неблагоприятных последствий у его потомства. ПДК рассчитывают на единицу объема (для воздуха, воды), массы (для почвы, пищевых продуктов) или поверхности (для кожи работающих). ПДК устанавливают на основании комплексных исследований. При ее определении учитывают степень влияния загрязняющих веществ не только на здоровье человека, но и на животных, растения, микроорганизмы, а также на природные сообщества в целом.</a:t>
            </a:r>
          </a:p>
          <a:p>
            <a:pPr algn="just"/>
            <a:r>
              <a:rPr lang="ru-RU" sz="2000" dirty="0">
                <a:latin typeface="Times New Roman" panose="02020603050405020304" pitchFamily="18" charset="0"/>
                <a:cs typeface="Times New Roman" panose="02020603050405020304" pitchFamily="18" charset="0"/>
              </a:rPr>
              <a:t>В настоящее время в нашей стране действуют более 1900 ПДК вредных химических веществ для водоемов, более 500 для атмосферного воздуха и более 130 для почв.</a:t>
            </a:r>
          </a:p>
          <a:p>
            <a:pPr algn="just"/>
            <a:r>
              <a:rPr lang="ru-RU" sz="2000" dirty="0">
                <a:latin typeface="Times New Roman" panose="02020603050405020304" pitchFamily="18" charset="0"/>
                <a:cs typeface="Times New Roman" panose="02020603050405020304" pitchFamily="18" charset="0"/>
              </a:rPr>
              <a:t>При содержании в природном объекте нескольких загрязняющих веществ, обладающих суммацией действия (синергизмом), учитывают их совместное воздействие.</a:t>
            </a:r>
          </a:p>
          <a:p>
            <a:pPr algn="just"/>
            <a:r>
              <a:rPr lang="ru-RU" sz="2000" dirty="0">
                <a:latin typeface="Times New Roman" panose="02020603050405020304" pitchFamily="18" charset="0"/>
                <a:cs typeface="Times New Roman" panose="02020603050405020304" pitchFamily="18" charset="0"/>
              </a:rPr>
              <a:t>При нормировании качества</a:t>
            </a:r>
            <a:r>
              <a:rPr lang="ru-RU" sz="2000" b="1" dirty="0">
                <a:latin typeface="Times New Roman" panose="02020603050405020304" pitchFamily="18" charset="0"/>
                <a:cs typeface="Times New Roman" panose="02020603050405020304" pitchFamily="18" charset="0"/>
              </a:rPr>
              <a:t> атмосферного воздуха</a:t>
            </a:r>
            <a:r>
              <a:rPr lang="ru-RU" sz="2000" dirty="0">
                <a:latin typeface="Times New Roman" panose="02020603050405020304" pitchFamily="18" charset="0"/>
                <a:cs typeface="Times New Roman" panose="02020603050405020304" pitchFamily="18" charset="0"/>
              </a:rPr>
              <a:t> используют такие показатели как ПДК вредного вещества в воздухе рабочей зоны, ПДК максимально разовую и ПДК среднесуточную.</a:t>
            </a:r>
          </a:p>
          <a:p>
            <a:endParaRPr lang="ru-RU" dirty="0"/>
          </a:p>
        </p:txBody>
      </p:sp>
    </p:spTree>
    <p:extLst>
      <p:ext uri="{BB962C8B-B14F-4D97-AF65-F5344CB8AC3E}">
        <p14:creationId xmlns:p14="http://schemas.microsoft.com/office/powerpoint/2010/main" val="42391897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46743" y="319315"/>
            <a:ext cx="10116457" cy="5722048"/>
          </a:xfrm>
        </p:spPr>
        <p:txBody>
          <a:bodyPr>
            <a:noAutofit/>
          </a:bodyPr>
          <a:lstStyle/>
          <a:p>
            <a:pPr algn="just"/>
            <a:r>
              <a:rPr lang="ru-RU" sz="2400" b="1" dirty="0">
                <a:latin typeface="Times New Roman" panose="02020603050405020304" pitchFamily="18" charset="0"/>
                <a:cs typeface="Times New Roman" panose="02020603050405020304" pitchFamily="18" charset="0"/>
              </a:rPr>
              <a:t>Предельно допустимый уровень (ПДУ)</a:t>
            </a:r>
            <a:r>
              <a:rPr lang="ru-RU" sz="2400" dirty="0">
                <a:latin typeface="Times New Roman" panose="02020603050405020304" pitchFamily="18" charset="0"/>
                <a:cs typeface="Times New Roman" panose="02020603050405020304" pitchFamily="18" charset="0"/>
              </a:rPr>
              <a:t> – это максимальный уровень воздействия радиации, шума, вибрации, магнитных полей и иных вредных физических воздействий, который не представляет опасности для здоровья человека, состояния животных, растений, их генетического фонда. ПДУ – это то же, что ПДК, но для физических воздействий</a:t>
            </a:r>
            <a:r>
              <a:rPr lang="ru-RU" sz="2400" dirty="0" smtClean="0">
                <a:latin typeface="Times New Roman" panose="02020603050405020304" pitchFamily="18" charset="0"/>
                <a:cs typeface="Times New Roman" panose="02020603050405020304" pitchFamily="18" charset="0"/>
              </a:rPr>
              <a:t>.</a:t>
            </a:r>
          </a:p>
          <a:p>
            <a:pPr algn="just"/>
            <a:r>
              <a:rPr lang="ru-RU" sz="2400" b="1" dirty="0">
                <a:latin typeface="Times New Roman" panose="02020603050405020304" pitchFamily="18" charset="0"/>
                <a:cs typeface="Times New Roman" panose="02020603050405020304" pitchFamily="18" charset="0"/>
              </a:rPr>
              <a:t>Предельно допустимый выброс (ПДВ) или сброс (ПДС) – </a:t>
            </a:r>
            <a:r>
              <a:rPr lang="ru-RU" sz="2400" dirty="0">
                <a:latin typeface="Times New Roman" panose="02020603050405020304" pitchFamily="18" charset="0"/>
                <a:cs typeface="Times New Roman" panose="02020603050405020304" pitchFamily="18" charset="0"/>
              </a:rPr>
              <a:t>это максимальное количество загрязняющих веществ, которое в единицу времени разрешается данному конкретному предприятию выбрасывать в атмосферу или сбрасывать в водоем, не вызывая при этом превышения в них предельно допустимых концентраций загрязняющих веществ и неблагоприятных экологических последствий</a:t>
            </a:r>
            <a:r>
              <a:rPr lang="ru-RU" sz="2400" dirty="0" smtClean="0">
                <a:latin typeface="Times New Roman" panose="02020603050405020304" pitchFamily="18" charset="0"/>
                <a:cs typeface="Times New Roman" panose="02020603050405020304" pitchFamily="18" charset="0"/>
              </a:rPr>
              <a:t>.</a:t>
            </a:r>
          </a:p>
          <a:p>
            <a:pPr algn="just"/>
            <a:r>
              <a:rPr lang="ru-RU" sz="2400" b="1" dirty="0">
                <a:latin typeface="Times New Roman" panose="02020603050405020304" pitchFamily="18" charset="0"/>
                <a:cs typeface="Times New Roman" panose="02020603050405020304" pitchFamily="18" charset="0"/>
              </a:rPr>
              <a:t>Предельно допустимая </a:t>
            </a:r>
            <a:r>
              <a:rPr lang="ru-RU" sz="2400" b="1" dirty="0" smtClean="0">
                <a:latin typeface="Times New Roman" panose="02020603050405020304" pitchFamily="18" charset="0"/>
                <a:cs typeface="Times New Roman" panose="02020603050405020304" pitchFamily="18" charset="0"/>
              </a:rPr>
              <a:t>нагрузка (ПДН) на </a:t>
            </a:r>
            <a:r>
              <a:rPr lang="ru-RU" sz="2400" b="1" dirty="0">
                <a:latin typeface="Times New Roman" panose="02020603050405020304" pitchFamily="18" charset="0"/>
                <a:cs typeface="Times New Roman" panose="02020603050405020304" pitchFamily="18" charset="0"/>
              </a:rPr>
              <a:t>окружающую среду</a:t>
            </a:r>
            <a:r>
              <a:rPr lang="ru-RU" sz="2400" dirty="0">
                <a:latin typeface="Times New Roman" panose="02020603050405020304" pitchFamily="18" charset="0"/>
                <a:cs typeface="Times New Roman" panose="02020603050405020304" pitchFamily="18" charset="0"/>
              </a:rPr>
              <a:t> – это максимальная интенсивность антропогенного воздействия на окружающую среду, не приводящая к нарушению устойчивости экологических систем (или, иными словами, к выходу экосистемы за пределы экологической емкости).</a:t>
            </a:r>
            <a:endParaRPr lang="ru-R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68989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2"/>
          <a:srcRect l="4948" t="7699" r="3377" b="4257"/>
          <a:stretch/>
        </p:blipFill>
        <p:spPr>
          <a:xfrm>
            <a:off x="1727198" y="0"/>
            <a:ext cx="4944015" cy="6654801"/>
          </a:xfrm>
          <a:prstGeom prst="rect">
            <a:avLst/>
          </a:prstGeom>
        </p:spPr>
      </p:pic>
    </p:spTree>
    <p:extLst>
      <p:ext uri="{BB962C8B-B14F-4D97-AF65-F5344CB8AC3E}">
        <p14:creationId xmlns:p14="http://schemas.microsoft.com/office/powerpoint/2010/main" val="40763655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41905" y="275772"/>
            <a:ext cx="8263466" cy="3178628"/>
          </a:xfrm>
        </p:spPr>
        <p:txBody>
          <a:bodyPr/>
          <a:lstStyle/>
          <a:p>
            <a:pPr algn="just"/>
            <a:r>
              <a:rPr lang="ru-RU" sz="2400" b="1" dirty="0">
                <a:latin typeface="Times New Roman" panose="02020603050405020304" pitchFamily="18" charset="0"/>
                <a:cs typeface="Times New Roman" panose="02020603050405020304" pitchFamily="18" charset="0"/>
              </a:rPr>
              <a:t>Санитарно-защитная зона</a:t>
            </a:r>
            <a:r>
              <a:rPr lang="ru-RU" sz="2400" dirty="0">
                <a:latin typeface="Times New Roman" panose="02020603050405020304" pitchFamily="18" charset="0"/>
                <a:cs typeface="Times New Roman" panose="02020603050405020304" pitchFamily="18" charset="0"/>
              </a:rPr>
              <a:t> (СЗЗ) — </a:t>
            </a:r>
            <a:r>
              <a:rPr lang="ru-RU" sz="2400" dirty="0">
                <a:latin typeface="Times New Roman" panose="02020603050405020304" pitchFamily="18" charset="0"/>
                <a:cs typeface="Times New Roman" panose="02020603050405020304" pitchFamily="18" charset="0"/>
                <a:hlinkClick r:id="rId2" tooltip="Зоны с особыми условиями использования территорий"/>
              </a:rPr>
              <a:t>специальная территория с особым режимом использования</a:t>
            </a:r>
            <a:r>
              <a:rPr lang="ru-RU" sz="2400" dirty="0">
                <a:latin typeface="Times New Roman" panose="02020603050405020304" pitchFamily="18" charset="0"/>
                <a:cs typeface="Times New Roman" panose="02020603050405020304" pitchFamily="18" charset="0"/>
              </a:rPr>
              <a:t>, которая устанавливается вокруг объектов и производств, являющихся источниками воздействия на </a:t>
            </a:r>
            <a:r>
              <a:rPr lang="ru-RU" sz="2400" dirty="0">
                <a:latin typeface="Times New Roman" panose="02020603050405020304" pitchFamily="18" charset="0"/>
                <a:cs typeface="Times New Roman" panose="02020603050405020304" pitchFamily="18" charset="0"/>
                <a:hlinkClick r:id="rId3" tooltip="Среда обитания"/>
              </a:rPr>
              <a:t>среду обитания</a:t>
            </a:r>
            <a:r>
              <a:rPr lang="ru-RU" sz="2400" dirty="0">
                <a:latin typeface="Times New Roman" panose="02020603050405020304" pitchFamily="18" charset="0"/>
                <a:cs typeface="Times New Roman" panose="02020603050405020304" pitchFamily="18" charset="0"/>
              </a:rPr>
              <a:t> и здоровье человека. Размер СЗЗ обеспечивает уменьшение воздействия загрязнения на атмосферный воздух (химического, биологического, физического) до значений, установленных гигиеническими нормативами</a:t>
            </a:r>
            <a:r>
              <a:rPr lang="ru-RU" sz="2400" dirty="0" smtClean="0">
                <a:latin typeface="Times New Roman" panose="02020603050405020304" pitchFamily="18" charset="0"/>
                <a:cs typeface="Times New Roman" panose="02020603050405020304" pitchFamily="18" charset="0"/>
              </a:rPr>
              <a:t>.</a:t>
            </a:r>
          </a:p>
          <a:p>
            <a:endParaRPr lang="ru-RU" dirty="0"/>
          </a:p>
        </p:txBody>
      </p:sp>
      <p:pic>
        <p:nvPicPr>
          <p:cNvPr id="4" name="Рисунок 3"/>
          <p:cNvPicPr>
            <a:picLocks noChangeAspect="1"/>
          </p:cNvPicPr>
          <p:nvPr/>
        </p:nvPicPr>
        <p:blipFill rotWithShape="1">
          <a:blip r:embed="rId4"/>
          <a:srcRect l="1815" t="7364" r="3513" b="2290"/>
          <a:stretch/>
        </p:blipFill>
        <p:spPr>
          <a:xfrm>
            <a:off x="740229" y="3512456"/>
            <a:ext cx="7823200" cy="3149601"/>
          </a:xfrm>
          <a:prstGeom prst="rect">
            <a:avLst/>
          </a:prstGeom>
        </p:spPr>
      </p:pic>
    </p:spTree>
    <p:extLst>
      <p:ext uri="{BB962C8B-B14F-4D97-AF65-F5344CB8AC3E}">
        <p14:creationId xmlns:p14="http://schemas.microsoft.com/office/powerpoint/2010/main" val="10289440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17713" y="377371"/>
            <a:ext cx="9681030" cy="5689600"/>
          </a:xfrm>
        </p:spPr>
        <p:txBody>
          <a:bodyPr>
            <a:normAutofit lnSpcReduction="10000"/>
          </a:bodyPr>
          <a:lstStyle/>
          <a:p>
            <a:pPr algn="just"/>
            <a:r>
              <a:rPr lang="ru-RU" sz="2400" dirty="0">
                <a:latin typeface="Times New Roman" panose="02020603050405020304" pitchFamily="18" charset="0"/>
                <a:cs typeface="Times New Roman" panose="02020603050405020304" pitchFamily="18" charset="0"/>
              </a:rPr>
              <a:t>По своему функциональному назначению санитарно-защитная зона является защитным барьером, обеспечивающим уровень безопасности населения при эксплуатации объекта в штатном режиме. Ориентировочный размер СЗЗ определяется СанПиН 2.2.1/2.1.1.1200-03 на время проектирования и ввода в эксплуатацию объекта. в зависимости от </a:t>
            </a:r>
            <a:r>
              <a:rPr lang="ru-RU" sz="2400" dirty="0">
                <a:latin typeface="Times New Roman" panose="02020603050405020304" pitchFamily="18" charset="0"/>
                <a:cs typeface="Times New Roman" panose="02020603050405020304" pitchFamily="18" charset="0"/>
                <a:hlinkClick r:id="rId2" tooltip="Класс опасности"/>
              </a:rPr>
              <a:t>класса опасности</a:t>
            </a:r>
            <a:r>
              <a:rPr lang="ru-RU" sz="2400" dirty="0">
                <a:latin typeface="Times New Roman" panose="02020603050405020304" pitchFamily="18" charset="0"/>
                <a:cs typeface="Times New Roman" panose="02020603050405020304" pitchFamily="18" charset="0"/>
              </a:rPr>
              <a:t> предприятия (всего пять классов опасности, с I по V).</a:t>
            </a:r>
          </a:p>
          <a:p>
            <a:pPr algn="just"/>
            <a:r>
              <a:rPr lang="ru-RU" sz="2400" dirty="0">
                <a:latin typeface="Times New Roman" panose="02020603050405020304" pitchFamily="18" charset="0"/>
                <a:cs typeface="Times New Roman" panose="02020603050405020304" pitchFamily="18" charset="0"/>
              </a:rPr>
              <a:t>СанПиН 2.2.1/2.1.1.1200-03 классифицирует промышленные объекты и производства:</a:t>
            </a:r>
          </a:p>
          <a:p>
            <a:pPr algn="just"/>
            <a:r>
              <a:rPr lang="ru-RU" sz="2400" dirty="0">
                <a:latin typeface="Times New Roman" panose="02020603050405020304" pitchFamily="18" charset="0"/>
                <a:cs typeface="Times New Roman" panose="02020603050405020304" pitchFamily="18" charset="0"/>
              </a:rPr>
              <a:t>промышленные объекты и производства первого класса — 1000 м;</a:t>
            </a:r>
          </a:p>
          <a:p>
            <a:pPr algn="just"/>
            <a:r>
              <a:rPr lang="ru-RU" sz="2400" dirty="0">
                <a:latin typeface="Times New Roman" panose="02020603050405020304" pitchFamily="18" charset="0"/>
                <a:cs typeface="Times New Roman" panose="02020603050405020304" pitchFamily="18" charset="0"/>
              </a:rPr>
              <a:t>промышленные объекты и производства второго класса — 500 м;</a:t>
            </a:r>
          </a:p>
          <a:p>
            <a:pPr algn="just"/>
            <a:r>
              <a:rPr lang="ru-RU" sz="2400" dirty="0">
                <a:latin typeface="Times New Roman" panose="02020603050405020304" pitchFamily="18" charset="0"/>
                <a:cs typeface="Times New Roman" panose="02020603050405020304" pitchFamily="18" charset="0"/>
              </a:rPr>
              <a:t>промышленные объекты и производства третьего класса — 300 м;</a:t>
            </a:r>
          </a:p>
          <a:p>
            <a:pPr algn="just"/>
            <a:r>
              <a:rPr lang="ru-RU" sz="2400" dirty="0">
                <a:latin typeface="Times New Roman" panose="02020603050405020304" pitchFamily="18" charset="0"/>
                <a:cs typeface="Times New Roman" panose="02020603050405020304" pitchFamily="18" charset="0"/>
              </a:rPr>
              <a:t>промышленные объекты и производства четвертого класса — 100 м;</a:t>
            </a:r>
          </a:p>
          <a:p>
            <a:pPr algn="just"/>
            <a:r>
              <a:rPr lang="ru-RU" sz="2400" dirty="0">
                <a:latin typeface="Times New Roman" panose="02020603050405020304" pitchFamily="18" charset="0"/>
                <a:cs typeface="Times New Roman" panose="02020603050405020304" pitchFamily="18" charset="0"/>
              </a:rPr>
              <a:t>промышленные объекты и производства пятого класса — 50 м.</a:t>
            </a:r>
          </a:p>
          <a:p>
            <a:endParaRPr lang="ru-RU" dirty="0"/>
          </a:p>
        </p:txBody>
      </p:sp>
    </p:spTree>
    <p:extLst>
      <p:ext uri="{BB962C8B-B14F-4D97-AF65-F5344CB8AC3E}">
        <p14:creationId xmlns:p14="http://schemas.microsoft.com/office/powerpoint/2010/main" val="17369064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8991" y="188685"/>
            <a:ext cx="8596668" cy="696686"/>
          </a:xfrm>
        </p:spPr>
        <p:txBody>
          <a:bodyPr/>
          <a:lstStyle/>
          <a:p>
            <a:pPr algn="ctr"/>
            <a:r>
              <a:rPr lang="ru-RU" dirty="0"/>
              <a:t>Защита биотических сообществ</a:t>
            </a:r>
            <a:endParaRPr lang="ru-RU" dirty="0"/>
          </a:p>
        </p:txBody>
      </p:sp>
      <p:sp>
        <p:nvSpPr>
          <p:cNvPr id="3" name="Объект 2"/>
          <p:cNvSpPr>
            <a:spLocks noGrp="1"/>
          </p:cNvSpPr>
          <p:nvPr>
            <p:ph idx="1"/>
          </p:nvPr>
        </p:nvSpPr>
        <p:spPr>
          <a:xfrm>
            <a:off x="662818" y="885371"/>
            <a:ext cx="10048723" cy="5842000"/>
          </a:xfrm>
        </p:spPr>
        <p:txBody>
          <a:bodyPr>
            <a:normAutofit lnSpcReduction="10000"/>
          </a:bodyPr>
          <a:lstStyle/>
          <a:p>
            <a:pPr algn="just"/>
            <a:r>
              <a:rPr lang="ru-RU" sz="2400" dirty="0">
                <a:latin typeface="Times New Roman" panose="02020603050405020304" pitchFamily="18" charset="0"/>
                <a:cs typeface="Times New Roman" panose="02020603050405020304" pitchFamily="18" charset="0"/>
              </a:rPr>
              <a:t>К наиболее эффективным формам охраны биотических сообществ, а также всех природных экосистем следует отнести государственную систему особо охраняемых природных территорий.</a:t>
            </a:r>
          </a:p>
          <a:p>
            <a:pPr algn="just"/>
            <a:r>
              <a:rPr lang="ru-RU" sz="2400" dirty="0">
                <a:latin typeface="Times New Roman" panose="02020603050405020304" pitchFamily="18" charset="0"/>
                <a:cs typeface="Times New Roman" panose="02020603050405020304" pitchFamily="18" charset="0"/>
              </a:rPr>
              <a:t>Особо охраняемые природные территории (ООПТ) - это участки суши или водной поверхности, которые в силу своего природоохранного и иного значения, полностью или частично изъяты из хозяйственного пользования и для которых установлен режим особой охраны.</a:t>
            </a:r>
          </a:p>
          <a:p>
            <a:pPr algn="just"/>
            <a:r>
              <a:rPr lang="ru-RU" sz="2400" dirty="0">
                <a:latin typeface="Times New Roman" panose="02020603050405020304" pitchFamily="18" charset="0"/>
                <a:cs typeface="Times New Roman" panose="02020603050405020304" pitchFamily="18" charset="0"/>
              </a:rPr>
              <a:t>Р</a:t>
            </a:r>
            <a:r>
              <a:rPr lang="ru-RU" sz="2400" dirty="0" smtClean="0">
                <a:latin typeface="Times New Roman" panose="02020603050405020304" pitchFamily="18" charset="0"/>
                <a:cs typeface="Times New Roman" panose="02020603050405020304" pitchFamily="18" charset="0"/>
              </a:rPr>
              <a:t>азличают </a:t>
            </a:r>
            <a:r>
              <a:rPr lang="ru-RU" sz="2400" dirty="0">
                <a:latin typeface="Times New Roman" panose="02020603050405020304" pitchFamily="18" charset="0"/>
                <a:cs typeface="Times New Roman" panose="02020603050405020304" pitchFamily="18" charset="0"/>
              </a:rPr>
              <a:t>следующие основные категории указанных территорий:</a:t>
            </a:r>
          </a:p>
          <a:p>
            <a:pPr algn="just">
              <a:buFont typeface="+mj-lt"/>
              <a:buAutoNum type="arabicPeriod"/>
            </a:pPr>
            <a:r>
              <a:rPr lang="ru-RU" sz="2400" dirty="0">
                <a:latin typeface="Times New Roman" panose="02020603050405020304" pitchFamily="18" charset="0"/>
                <a:cs typeface="Times New Roman" panose="02020603050405020304" pitchFamily="18" charset="0"/>
              </a:rPr>
              <a:t>Г</a:t>
            </a:r>
            <a:r>
              <a:rPr lang="ru-RU" sz="2400" dirty="0" smtClean="0">
                <a:latin typeface="Times New Roman" panose="02020603050405020304" pitchFamily="18" charset="0"/>
                <a:cs typeface="Times New Roman" panose="02020603050405020304" pitchFamily="18" charset="0"/>
              </a:rPr>
              <a:t>осударственные </a:t>
            </a:r>
            <a:r>
              <a:rPr lang="ru-RU" sz="2400" dirty="0">
                <a:latin typeface="Times New Roman" panose="02020603050405020304" pitchFamily="18" charset="0"/>
                <a:cs typeface="Times New Roman" panose="02020603050405020304" pitchFamily="18" charset="0"/>
              </a:rPr>
              <a:t>природные заповедники, в том числе </a:t>
            </a:r>
            <a:r>
              <a:rPr lang="ru-RU" sz="2400" dirty="0" smtClean="0">
                <a:latin typeface="Times New Roman" panose="02020603050405020304" pitchFamily="18" charset="0"/>
                <a:cs typeface="Times New Roman" panose="02020603050405020304" pitchFamily="18" charset="0"/>
              </a:rPr>
              <a:t>биосферные;</a:t>
            </a:r>
          </a:p>
          <a:p>
            <a:pPr algn="just">
              <a:buFont typeface="+mj-lt"/>
              <a:buAutoNum type="arabicPeriod"/>
            </a:pPr>
            <a:r>
              <a:rPr lang="ru-RU" sz="2400" dirty="0">
                <a:latin typeface="Times New Roman" panose="02020603050405020304" pitchFamily="18" charset="0"/>
                <a:cs typeface="Times New Roman" panose="02020603050405020304" pitchFamily="18" charset="0"/>
              </a:rPr>
              <a:t>Н</a:t>
            </a:r>
            <a:r>
              <a:rPr lang="ru-RU" sz="2400" dirty="0" smtClean="0">
                <a:latin typeface="Times New Roman" panose="02020603050405020304" pitchFamily="18" charset="0"/>
                <a:cs typeface="Times New Roman" panose="02020603050405020304" pitchFamily="18" charset="0"/>
              </a:rPr>
              <a:t>ациональные парки;</a:t>
            </a:r>
          </a:p>
          <a:p>
            <a:pPr algn="just">
              <a:buFont typeface="+mj-lt"/>
              <a:buAutoNum type="arabicPeriod"/>
            </a:pPr>
            <a:r>
              <a:rPr lang="ru-RU" sz="2400" dirty="0">
                <a:latin typeface="Times New Roman" panose="02020603050405020304" pitchFamily="18" charset="0"/>
                <a:cs typeface="Times New Roman" panose="02020603050405020304" pitchFamily="18" charset="0"/>
              </a:rPr>
              <a:t>П</a:t>
            </a:r>
            <a:r>
              <a:rPr lang="ru-RU" sz="2400" dirty="0" smtClean="0">
                <a:latin typeface="Times New Roman" panose="02020603050405020304" pitchFamily="18" charset="0"/>
                <a:cs typeface="Times New Roman" panose="02020603050405020304" pitchFamily="18" charset="0"/>
              </a:rPr>
              <a:t>риродные парки;</a:t>
            </a:r>
          </a:p>
          <a:p>
            <a:pPr algn="just">
              <a:buFont typeface="+mj-lt"/>
              <a:buAutoNum type="arabicPeriod"/>
            </a:pPr>
            <a:r>
              <a:rPr lang="ru-RU" sz="2400" dirty="0">
                <a:latin typeface="Times New Roman" panose="02020603050405020304" pitchFamily="18" charset="0"/>
                <a:cs typeface="Times New Roman" panose="02020603050405020304" pitchFamily="18" charset="0"/>
              </a:rPr>
              <a:t>Г</a:t>
            </a:r>
            <a:r>
              <a:rPr lang="ru-RU" sz="2400" dirty="0" smtClean="0">
                <a:latin typeface="Times New Roman" panose="02020603050405020304" pitchFamily="18" charset="0"/>
                <a:cs typeface="Times New Roman" panose="02020603050405020304" pitchFamily="18" charset="0"/>
              </a:rPr>
              <a:t>осударственные </a:t>
            </a:r>
            <a:r>
              <a:rPr lang="ru-RU" sz="2400" dirty="0">
                <a:latin typeface="Times New Roman" panose="02020603050405020304" pitchFamily="18" charset="0"/>
                <a:cs typeface="Times New Roman" panose="02020603050405020304" pitchFamily="18" charset="0"/>
              </a:rPr>
              <a:t>природные </a:t>
            </a:r>
            <a:r>
              <a:rPr lang="ru-RU" sz="2400" dirty="0" smtClean="0">
                <a:latin typeface="Times New Roman" panose="02020603050405020304" pitchFamily="18" charset="0"/>
                <a:cs typeface="Times New Roman" panose="02020603050405020304" pitchFamily="18" charset="0"/>
              </a:rPr>
              <a:t>заказники;</a:t>
            </a:r>
          </a:p>
          <a:p>
            <a:pPr algn="just">
              <a:buFont typeface="+mj-lt"/>
              <a:buAutoNum type="arabicPeriod"/>
            </a:pPr>
            <a:r>
              <a:rPr lang="ru-RU" sz="2400" dirty="0">
                <a:latin typeface="Times New Roman" panose="02020603050405020304" pitchFamily="18" charset="0"/>
                <a:cs typeface="Times New Roman" panose="02020603050405020304" pitchFamily="18" charset="0"/>
              </a:rPr>
              <a:t>П</a:t>
            </a:r>
            <a:r>
              <a:rPr lang="ru-RU" sz="2400" dirty="0" smtClean="0">
                <a:latin typeface="Times New Roman" panose="02020603050405020304" pitchFamily="18" charset="0"/>
                <a:cs typeface="Times New Roman" panose="02020603050405020304" pitchFamily="18" charset="0"/>
              </a:rPr>
              <a:t>амятники природы;</a:t>
            </a:r>
          </a:p>
          <a:p>
            <a:pPr algn="just">
              <a:buFont typeface="+mj-lt"/>
              <a:buAutoNum type="arabicPeriod"/>
            </a:pPr>
            <a:r>
              <a:rPr lang="ru-RU" sz="2400" dirty="0">
                <a:latin typeface="Times New Roman" panose="02020603050405020304" pitchFamily="18" charset="0"/>
                <a:cs typeface="Times New Roman" panose="02020603050405020304" pitchFamily="18" charset="0"/>
              </a:rPr>
              <a:t>Д</a:t>
            </a:r>
            <a:r>
              <a:rPr lang="ru-RU" sz="2400" dirty="0" smtClean="0">
                <a:latin typeface="Times New Roman" panose="02020603050405020304" pitchFamily="18" charset="0"/>
                <a:cs typeface="Times New Roman" panose="02020603050405020304" pitchFamily="18" charset="0"/>
              </a:rPr>
              <a:t>ендрологические </a:t>
            </a:r>
            <a:r>
              <a:rPr lang="ru-RU" sz="2400" dirty="0">
                <a:latin typeface="Times New Roman" panose="02020603050405020304" pitchFamily="18" charset="0"/>
                <a:cs typeface="Times New Roman" panose="02020603050405020304" pitchFamily="18" charset="0"/>
              </a:rPr>
              <a:t>парки и ботанические сады.</a:t>
            </a:r>
          </a:p>
          <a:p>
            <a:endParaRPr lang="ru-RU" dirty="0"/>
          </a:p>
        </p:txBody>
      </p:sp>
    </p:spTree>
    <p:extLst>
      <p:ext uri="{BB962C8B-B14F-4D97-AF65-F5344CB8AC3E}">
        <p14:creationId xmlns:p14="http://schemas.microsoft.com/office/powerpoint/2010/main" val="3455687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870857"/>
            <a:ext cx="9405257" cy="5384800"/>
          </a:xfrm>
        </p:spPr>
        <p:txBody>
          <a:bodyPr>
            <a:normAutofit fontScale="92500"/>
          </a:bodyPr>
          <a:lstStyle/>
          <a:p>
            <a:pPr algn="just"/>
            <a:r>
              <a:rPr lang="ru-RU" sz="2400" b="1" dirty="0">
                <a:latin typeface="Times New Roman" panose="02020603050405020304" pitchFamily="18" charset="0"/>
                <a:cs typeface="Times New Roman" panose="02020603050405020304" pitchFamily="18" charset="0"/>
              </a:rPr>
              <a:t>Инженерная защита окружающей </a:t>
            </a:r>
            <a:r>
              <a:rPr lang="ru-RU" sz="2400" b="1" dirty="0" smtClean="0">
                <a:latin typeface="Times New Roman" panose="02020603050405020304" pitchFamily="18" charset="0"/>
                <a:cs typeface="Times New Roman" panose="02020603050405020304" pitchFamily="18" charset="0"/>
              </a:rPr>
              <a:t>среды</a:t>
            </a:r>
            <a:r>
              <a:rPr lang="ru-RU" sz="2400" baseline="30000" dirty="0">
                <a:latin typeface="Times New Roman" panose="02020603050405020304" pitchFamily="18" charset="0"/>
                <a:cs typeface="Times New Roman" panose="02020603050405020304" pitchFamily="18" charset="0"/>
              </a:rPr>
              <a:t> </a:t>
            </a:r>
            <a:r>
              <a:rPr lang="ru-RU" sz="2400" dirty="0" smtClean="0">
                <a:latin typeface="Times New Roman" panose="02020603050405020304" pitchFamily="18" charset="0"/>
                <a:cs typeface="Times New Roman" panose="02020603050405020304" pitchFamily="18" charset="0"/>
              </a:rPr>
              <a:t>(она </a:t>
            </a:r>
            <a:r>
              <a:rPr lang="ru-RU" sz="2400" dirty="0">
                <a:latin typeface="Times New Roman" panose="02020603050405020304" pitchFamily="18" charset="0"/>
                <a:cs typeface="Times New Roman" panose="02020603050405020304" pitchFamily="18" charset="0"/>
              </a:rPr>
              <a:t>же </a:t>
            </a:r>
            <a:r>
              <a:rPr lang="ru-RU" sz="2400" b="1" dirty="0">
                <a:latin typeface="Times New Roman" panose="02020603050405020304" pitchFamily="18" charset="0"/>
                <a:cs typeface="Times New Roman" panose="02020603050405020304" pitchFamily="18" charset="0"/>
              </a:rPr>
              <a:t>экологическая инженерия</a:t>
            </a:r>
            <a:r>
              <a:rPr lang="ru-RU" sz="2400" dirty="0">
                <a:latin typeface="Times New Roman" panose="02020603050405020304" pitchFamily="18" charset="0"/>
                <a:cs typeface="Times New Roman" panose="02020603050405020304" pitchFamily="18" charset="0"/>
              </a:rPr>
              <a:t>, </a:t>
            </a:r>
            <a:r>
              <a:rPr lang="ru-RU" sz="2400" b="1" dirty="0">
                <a:latin typeface="Times New Roman" panose="02020603050405020304" pitchFamily="18" charset="0"/>
                <a:cs typeface="Times New Roman" panose="02020603050405020304" pitchFamily="18" charset="0"/>
              </a:rPr>
              <a:t>инженерная экология</a:t>
            </a:r>
            <a:r>
              <a:rPr lang="ru-RU" sz="2400" dirty="0">
                <a:latin typeface="Times New Roman" panose="02020603050405020304" pitchFamily="18" charset="0"/>
                <a:cs typeface="Times New Roman" panose="02020603050405020304" pitchFamily="18" charset="0"/>
              </a:rPr>
              <a:t>, </a:t>
            </a:r>
            <a:r>
              <a:rPr lang="ru-RU" sz="2400" b="1" dirty="0">
                <a:latin typeface="Times New Roman" panose="02020603050405020304" pitchFamily="18" charset="0"/>
                <a:cs typeface="Times New Roman" panose="02020603050405020304" pitchFamily="18" charset="0"/>
              </a:rPr>
              <a:t>природоохранная инженерия</a:t>
            </a:r>
            <a:r>
              <a:rPr lang="ru-RU" sz="24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hlinkClick r:id="rId2" tooltip="Английский язык"/>
              </a:rPr>
              <a:t>англ.</a:t>
            </a:r>
            <a:r>
              <a:rPr lang="ru-RU" sz="2400" dirty="0">
                <a:latin typeface="Times New Roman" panose="02020603050405020304" pitchFamily="18" charset="0"/>
                <a:cs typeface="Times New Roman" panose="02020603050405020304" pitchFamily="18" charset="0"/>
              </a:rPr>
              <a:t> </a:t>
            </a:r>
            <a:r>
              <a:rPr lang="ru-RU" sz="2400" i="1" dirty="0" err="1">
                <a:latin typeface="Times New Roman" panose="02020603050405020304" pitchFamily="18" charset="0"/>
                <a:cs typeface="Times New Roman" panose="02020603050405020304" pitchFamily="18" charset="0"/>
              </a:rPr>
              <a:t>environmental</a:t>
            </a:r>
            <a:r>
              <a:rPr lang="ru-RU" sz="2400" i="1" dirty="0">
                <a:latin typeface="Times New Roman" panose="02020603050405020304" pitchFamily="18" charset="0"/>
                <a:cs typeface="Times New Roman" panose="02020603050405020304" pitchFamily="18" charset="0"/>
              </a:rPr>
              <a:t> </a:t>
            </a:r>
            <a:r>
              <a:rPr lang="ru-RU" sz="2400" i="1" dirty="0" err="1">
                <a:latin typeface="Times New Roman" panose="02020603050405020304" pitchFamily="18" charset="0"/>
                <a:cs typeface="Times New Roman" panose="02020603050405020304" pitchFamily="18" charset="0"/>
              </a:rPr>
              <a:t>engineering</a:t>
            </a:r>
            <a:r>
              <a:rPr lang="ru-RU" sz="2400" dirty="0">
                <a:latin typeface="Times New Roman" panose="02020603050405020304" pitchFamily="18" charset="0"/>
                <a:cs typeface="Times New Roman" panose="02020603050405020304" pitchFamily="18" charset="0"/>
              </a:rPr>
              <a:t>)) — совокупность научных и инженерных принципов по улучшению природной среды, обеспечивающих чистую воду, воздух и землю для обитания человека и других организмов, а также по очистке загрязненных участков. </a:t>
            </a:r>
            <a:endParaRPr lang="ru-RU" sz="2400" dirty="0" smtClean="0">
              <a:latin typeface="Times New Roman" panose="02020603050405020304" pitchFamily="18" charset="0"/>
              <a:cs typeface="Times New Roman" panose="02020603050405020304" pitchFamily="18" charset="0"/>
            </a:endParaRPr>
          </a:p>
          <a:p>
            <a:pPr algn="just"/>
            <a:r>
              <a:rPr lang="ru-RU" sz="2400" dirty="0" smtClean="0">
                <a:latin typeface="Times New Roman" panose="02020603050405020304" pitchFamily="18" charset="0"/>
                <a:cs typeface="Times New Roman" panose="02020603050405020304" pitchFamily="18" charset="0"/>
              </a:rPr>
              <a:t>С </a:t>
            </a:r>
            <a:r>
              <a:rPr lang="ru-RU" sz="2400" dirty="0">
                <a:latin typeface="Times New Roman" panose="02020603050405020304" pitchFamily="18" charset="0"/>
                <a:cs typeface="Times New Roman" panose="02020603050405020304" pitchFamily="18" charset="0"/>
              </a:rPr>
              <a:t>целью достижения максимальной экологической безопасности хозяйственной деятельности человека и снижения риска антропогенного воздействия на окружающую среду, специалисты в этой области знаний — инженеры-экологи — осуществляют разработку, проектирование, наладку, эксплуатацию и совершенствование природоохранной техники и технологии, организуют природоохранную работу на предприятиях и территориально-промышленных комплексах, проводят экспертизу проектов, технологий и производств, осуществляют сертификацию </a:t>
            </a:r>
            <a:r>
              <a:rPr lang="ru-RU" sz="2400" dirty="0" smtClean="0">
                <a:latin typeface="Times New Roman" panose="02020603050405020304" pitchFamily="18" charset="0"/>
                <a:cs typeface="Times New Roman" panose="02020603050405020304" pitchFamily="18" charset="0"/>
              </a:rPr>
              <a:t>продукции.</a:t>
            </a:r>
            <a:endParaRPr lang="ru-RU" sz="2400" dirty="0">
              <a:latin typeface="Times New Roman" panose="02020603050405020304" pitchFamily="18" charset="0"/>
              <a:cs typeface="Times New Roman" panose="02020603050405020304" pitchFamily="18" charset="0"/>
            </a:endParaRPr>
          </a:p>
          <a:p>
            <a:pPr algn="just"/>
            <a:endParaRPr lang="ru-RU" dirty="0"/>
          </a:p>
        </p:txBody>
      </p:sp>
    </p:spTree>
    <p:extLst>
      <p:ext uri="{BB962C8B-B14F-4D97-AF65-F5344CB8AC3E}">
        <p14:creationId xmlns:p14="http://schemas.microsoft.com/office/powerpoint/2010/main" val="18047288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40306" y="259218"/>
            <a:ext cx="8596668" cy="1685697"/>
          </a:xfrm>
        </p:spPr>
        <p:txBody>
          <a:bodyPr>
            <a:normAutofit/>
          </a:bodyPr>
          <a:lstStyle/>
          <a:p>
            <a:pPr algn="just"/>
            <a:r>
              <a:rPr lang="ru-RU" sz="2400" b="1" dirty="0">
                <a:latin typeface="Times New Roman" panose="02020603050405020304" pitchFamily="18" charset="0"/>
                <a:cs typeface="Times New Roman" panose="02020603050405020304" pitchFamily="18" charset="0"/>
              </a:rPr>
              <a:t>Государственные природные заповедники </a:t>
            </a:r>
            <a:r>
              <a:rPr lang="ru-RU" sz="2400" dirty="0">
                <a:latin typeface="Times New Roman" panose="02020603050405020304" pitchFamily="18" charset="0"/>
                <a:cs typeface="Times New Roman" panose="02020603050405020304" pitchFamily="18" charset="0"/>
              </a:rPr>
              <a:t>- участки территории, которые полностью изъяты из обычного хозяйственного использования с целью сохранения в естественном состоянии природного комплекса.</a:t>
            </a:r>
            <a:endParaRPr lang="ru-RU" sz="2400" dirty="0">
              <a:latin typeface="Times New Roman" panose="02020603050405020304" pitchFamily="18" charset="0"/>
              <a:cs typeface="Times New Roman" panose="02020603050405020304" pitchFamily="18" charset="0"/>
            </a:endParaRPr>
          </a:p>
        </p:txBody>
      </p:sp>
      <p:sp>
        <p:nvSpPr>
          <p:cNvPr id="4" name="Прямоугольник 3"/>
          <p:cNvSpPr/>
          <p:nvPr/>
        </p:nvSpPr>
        <p:spPr>
          <a:xfrm>
            <a:off x="6589485" y="1814286"/>
            <a:ext cx="5297714" cy="923330"/>
          </a:xfrm>
          <a:prstGeom prst="rect">
            <a:avLst/>
          </a:prstGeom>
          <a:solidFill>
            <a:schemeClr val="accent1">
              <a:lumMod val="40000"/>
              <a:lumOff val="60000"/>
            </a:schemeClr>
          </a:solidFill>
        </p:spPr>
        <p:txBody>
          <a:bodyPr wrap="square">
            <a:spAutoFit/>
          </a:bodyPr>
          <a:lstStyle/>
          <a:p>
            <a:r>
              <a:rPr lang="ru-RU" b="0" i="0" dirty="0" smtClean="0">
                <a:solidFill>
                  <a:srgbClr val="202124"/>
                </a:solidFill>
                <a:effectLst/>
                <a:latin typeface="arial" panose="020B0604020202020204" pitchFamily="34" charset="0"/>
              </a:rPr>
              <a:t>На территории Якутии находятся 2 государственных природных заповедника: «</a:t>
            </a:r>
            <a:r>
              <a:rPr lang="ru-RU" b="1" i="0" dirty="0" err="1" smtClean="0">
                <a:solidFill>
                  <a:srgbClr val="202124"/>
                </a:solidFill>
                <a:effectLst/>
                <a:latin typeface="arial" panose="020B0604020202020204" pitchFamily="34" charset="0"/>
              </a:rPr>
              <a:t>Олекминский</a:t>
            </a:r>
            <a:r>
              <a:rPr lang="ru-RU" b="0" i="0" dirty="0" smtClean="0">
                <a:solidFill>
                  <a:srgbClr val="202124"/>
                </a:solidFill>
                <a:effectLst/>
                <a:latin typeface="arial" panose="020B0604020202020204" pitchFamily="34" charset="0"/>
              </a:rPr>
              <a:t>» и «</a:t>
            </a:r>
            <a:r>
              <a:rPr lang="ru-RU" b="1" i="0" dirty="0" err="1" smtClean="0">
                <a:solidFill>
                  <a:srgbClr val="202124"/>
                </a:solidFill>
                <a:effectLst/>
                <a:latin typeface="arial" panose="020B0604020202020204" pitchFamily="34" charset="0"/>
              </a:rPr>
              <a:t>Усть</a:t>
            </a:r>
            <a:r>
              <a:rPr lang="ru-RU" b="1" i="0" dirty="0" smtClean="0">
                <a:solidFill>
                  <a:srgbClr val="202124"/>
                </a:solidFill>
                <a:effectLst/>
                <a:latin typeface="arial" panose="020B0604020202020204" pitchFamily="34" charset="0"/>
              </a:rPr>
              <a:t>-Ленский</a:t>
            </a:r>
            <a:r>
              <a:rPr lang="ru-RU" b="0" i="0" dirty="0" smtClean="0">
                <a:solidFill>
                  <a:srgbClr val="202124"/>
                </a:solidFill>
                <a:effectLst/>
                <a:latin typeface="arial" panose="020B0604020202020204" pitchFamily="34" charset="0"/>
              </a:rPr>
              <a:t>»</a:t>
            </a:r>
            <a:endParaRPr lang="ru-RU" dirty="0"/>
          </a:p>
        </p:txBody>
      </p:sp>
      <p:sp>
        <p:nvSpPr>
          <p:cNvPr id="5" name="Прямоугольник 4"/>
          <p:cNvSpPr/>
          <p:nvPr/>
        </p:nvSpPr>
        <p:spPr>
          <a:xfrm>
            <a:off x="140306" y="2883036"/>
            <a:ext cx="9226560" cy="2554545"/>
          </a:xfrm>
          <a:prstGeom prst="rect">
            <a:avLst/>
          </a:prstGeom>
        </p:spPr>
        <p:txBody>
          <a:bodyPr wrap="square">
            <a:spAutoFit/>
          </a:bodyPr>
          <a:lstStyle/>
          <a:p>
            <a:pPr algn="just"/>
            <a:r>
              <a:rPr lang="ru-RU" sz="2000" b="1" dirty="0">
                <a:solidFill>
                  <a:srgbClr val="000000"/>
                </a:solidFill>
                <a:latin typeface="Times New Roman" panose="02020603050405020304" pitchFamily="18" charset="0"/>
                <a:cs typeface="Times New Roman" panose="02020603050405020304" pitchFamily="18" charset="0"/>
              </a:rPr>
              <a:t>Н</a:t>
            </a:r>
            <a:r>
              <a:rPr lang="ru-RU" sz="2000" b="1" i="0" dirty="0" smtClean="0">
                <a:solidFill>
                  <a:srgbClr val="000000"/>
                </a:solidFill>
                <a:effectLst/>
                <a:latin typeface="Times New Roman" panose="02020603050405020304" pitchFamily="18" charset="0"/>
                <a:cs typeface="Times New Roman" panose="02020603050405020304" pitchFamily="18" charset="0"/>
              </a:rPr>
              <a:t>ациональные парки</a:t>
            </a:r>
            <a:r>
              <a:rPr lang="ru-RU" sz="2000" b="0" i="0" dirty="0" smtClean="0">
                <a:solidFill>
                  <a:srgbClr val="000000"/>
                </a:solidFill>
                <a:effectLst/>
                <a:latin typeface="Times New Roman" panose="02020603050405020304" pitchFamily="18" charset="0"/>
                <a:cs typeface="Times New Roman" panose="02020603050405020304" pitchFamily="18" charset="0"/>
              </a:rPr>
              <a:t> - одна из новых форм охраны и использования природных экосистем. Национальные парки - это относительно большие природные территории и акватории, где обеспечивается выполнение трех основных целей: экологической (поддержание экологического баланса и сохранение природных экосистем), рекреационной (регулируемый туризм и отдых людей) и научный (разработка и внедрение методов сохранения природного комплекса в условиях массового допуска посетителей). В национальных парках есть и зоны хозяйственного использования.</a:t>
            </a:r>
            <a:endParaRPr lang="ru-RU" sz="2000" dirty="0">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6821715" y="5623197"/>
            <a:ext cx="4455885" cy="923330"/>
          </a:xfrm>
          <a:prstGeom prst="rect">
            <a:avLst/>
          </a:prstGeom>
          <a:solidFill>
            <a:schemeClr val="accent1">
              <a:lumMod val="40000"/>
              <a:lumOff val="60000"/>
            </a:schemeClr>
          </a:solidFill>
        </p:spPr>
        <p:txBody>
          <a:bodyPr wrap="square">
            <a:spAutoFit/>
          </a:bodyPr>
          <a:lstStyle/>
          <a:p>
            <a:r>
              <a:rPr lang="ru-RU" dirty="0" smtClean="0"/>
              <a:t>На территории Якутии 6 национальных природных парка, и один из них Ленские столбы.</a:t>
            </a:r>
          </a:p>
        </p:txBody>
      </p:sp>
    </p:spTree>
    <p:extLst>
      <p:ext uri="{BB962C8B-B14F-4D97-AF65-F5344CB8AC3E}">
        <p14:creationId xmlns:p14="http://schemas.microsoft.com/office/powerpoint/2010/main" val="3837699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14477" y="157617"/>
            <a:ext cx="8596668" cy="1961469"/>
          </a:xfrm>
        </p:spPr>
        <p:txBody>
          <a:bodyPr>
            <a:normAutofit/>
          </a:bodyPr>
          <a:lstStyle/>
          <a:p>
            <a:pPr algn="just"/>
            <a:r>
              <a:rPr lang="ru-RU" sz="2000" b="1" dirty="0">
                <a:latin typeface="Times New Roman" panose="02020603050405020304" pitchFamily="18" charset="0"/>
                <a:cs typeface="Times New Roman" panose="02020603050405020304" pitchFamily="18" charset="0"/>
              </a:rPr>
              <a:t>Природные парки </a:t>
            </a:r>
            <a:r>
              <a:rPr lang="ru-RU" sz="2000" dirty="0">
                <a:latin typeface="Times New Roman" panose="02020603050405020304" pitchFamily="18" charset="0"/>
                <a:cs typeface="Times New Roman" panose="02020603050405020304" pitchFamily="18" charset="0"/>
              </a:rPr>
              <a:t>- территории, отличающиеся особой экологической и эстетической ценностью, с относительно мягким охранным режимом и используемые преимущественно для организованного отдыха населения. Природные парки - некоммерческие организации, финансируемые за счет бюджетных средств. По своей структуре они более просты, чем национальные природные парки.</a:t>
            </a:r>
            <a:endParaRPr lang="ru-RU" sz="2000" dirty="0">
              <a:latin typeface="Times New Roman" panose="02020603050405020304" pitchFamily="18" charset="0"/>
              <a:cs typeface="Times New Roman" panose="02020603050405020304" pitchFamily="18" charset="0"/>
            </a:endParaRPr>
          </a:p>
        </p:txBody>
      </p:sp>
      <p:sp>
        <p:nvSpPr>
          <p:cNvPr id="4" name="Объект 2"/>
          <p:cNvSpPr txBox="1">
            <a:spLocks/>
          </p:cNvSpPr>
          <p:nvPr/>
        </p:nvSpPr>
        <p:spPr>
          <a:xfrm>
            <a:off x="133048" y="3677332"/>
            <a:ext cx="8596668" cy="196146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ru-RU" dirty="0"/>
          </a:p>
        </p:txBody>
      </p:sp>
      <p:sp>
        <p:nvSpPr>
          <p:cNvPr id="5" name="Прямоугольник 4"/>
          <p:cNvSpPr/>
          <p:nvPr/>
        </p:nvSpPr>
        <p:spPr>
          <a:xfrm>
            <a:off x="207725" y="3053478"/>
            <a:ext cx="8810172" cy="2585323"/>
          </a:xfrm>
          <a:prstGeom prst="rect">
            <a:avLst/>
          </a:prstGeom>
        </p:spPr>
        <p:txBody>
          <a:bodyPr wrap="square">
            <a:spAutoFit/>
          </a:bodyPr>
          <a:lstStyle/>
          <a:p>
            <a:pPr marL="285750" indent="-285750" algn="just">
              <a:spcAft>
                <a:spcPts val="0"/>
              </a:spcAft>
              <a:buFont typeface="Arial" panose="020B0604020202020204" pitchFamily="34" charset="0"/>
              <a:buChar char="•"/>
            </a:pPr>
            <a:r>
              <a:rPr lang="ru-RU" b="1" i="0" dirty="0" smtClean="0">
                <a:solidFill>
                  <a:srgbClr val="000000"/>
                </a:solidFill>
                <a:effectLst/>
                <a:latin typeface="Times New Roman" panose="02020603050405020304" pitchFamily="18" charset="0"/>
                <a:cs typeface="Times New Roman" panose="02020603050405020304" pitchFamily="18" charset="0"/>
              </a:rPr>
              <a:t>Заказники</a:t>
            </a:r>
            <a:r>
              <a:rPr lang="ru-RU" b="0" i="0" dirty="0" smtClean="0">
                <a:solidFill>
                  <a:srgbClr val="000000"/>
                </a:solidFill>
                <a:effectLst/>
                <a:latin typeface="Times New Roman" panose="02020603050405020304" pitchFamily="18" charset="0"/>
                <a:cs typeface="Times New Roman" panose="02020603050405020304" pitchFamily="18" charset="0"/>
              </a:rPr>
              <a:t> - территории, созданные на определенный срок (в ряде случаев постоянно) для сохранения или восстановления природных комплексов или их компонентов и поддержания экологического баланса.</a:t>
            </a:r>
          </a:p>
          <a:p>
            <a:pPr marL="285750" indent="-285750" algn="just">
              <a:spcAft>
                <a:spcPts val="0"/>
              </a:spcAft>
              <a:buFont typeface="Arial" panose="020B0604020202020204" pitchFamily="34" charset="0"/>
              <a:buChar char="•"/>
            </a:pPr>
            <a:r>
              <a:rPr lang="ru-RU" b="0" i="0" dirty="0" smtClean="0">
                <a:solidFill>
                  <a:srgbClr val="000000"/>
                </a:solidFill>
                <a:effectLst/>
                <a:latin typeface="Times New Roman" panose="02020603050405020304" pitchFamily="18" charset="0"/>
                <a:cs typeface="Times New Roman" panose="02020603050405020304" pitchFamily="18" charset="0"/>
              </a:rPr>
              <a:t>В заказниках сохраняют и восстанавливают плотности популяций одного или нескольких видов животных или растений, а также природные ландшафты, водные объекты и др. Существуют ландшафтные, лесные, ихтиологические, орнитологические и другие типы заказников. </a:t>
            </a:r>
          </a:p>
          <a:p>
            <a:pPr marL="285750" indent="-285750" algn="just">
              <a:spcAft>
                <a:spcPts val="0"/>
              </a:spcAft>
              <a:buFont typeface="Arial" panose="020B0604020202020204" pitchFamily="34" charset="0"/>
              <a:buChar char="•"/>
            </a:pPr>
            <a:r>
              <a:rPr lang="ru-RU" b="0" i="0" dirty="0" smtClean="0">
                <a:solidFill>
                  <a:srgbClr val="000000"/>
                </a:solidFill>
                <a:effectLst/>
                <a:latin typeface="Times New Roman" panose="02020603050405020304" pitchFamily="18" charset="0"/>
                <a:cs typeface="Times New Roman" panose="02020603050405020304" pitchFamily="18" charset="0"/>
              </a:rPr>
              <a:t>После восстановления плотности популяции видов животных и растений, природного ландшафта и т. д., заказники закрываются.</a:t>
            </a:r>
            <a:endParaRPr lang="ru-RU" b="0" i="0" dirty="0">
              <a:solidFill>
                <a:srgbClr val="000000"/>
              </a:solidFill>
              <a:effectLst/>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7184572" y="5800990"/>
            <a:ext cx="4165599" cy="923330"/>
          </a:xfrm>
          <a:prstGeom prst="rect">
            <a:avLst/>
          </a:prstGeom>
          <a:solidFill>
            <a:schemeClr val="accent1">
              <a:lumMod val="40000"/>
              <a:lumOff val="60000"/>
            </a:schemeClr>
          </a:solidFill>
        </p:spPr>
        <p:txBody>
          <a:bodyPr wrap="square">
            <a:spAutoFit/>
          </a:bodyPr>
          <a:lstStyle/>
          <a:p>
            <a:pPr algn="just"/>
            <a:r>
              <a:rPr lang="ru-RU" dirty="0" smtClean="0"/>
              <a:t>На территории Якутии 13 Государственных природных заказников </a:t>
            </a:r>
          </a:p>
        </p:txBody>
      </p:sp>
    </p:spTree>
    <p:extLst>
      <p:ext uri="{BB962C8B-B14F-4D97-AF65-F5344CB8AC3E}">
        <p14:creationId xmlns:p14="http://schemas.microsoft.com/office/powerpoint/2010/main" val="4274764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85447" y="186648"/>
            <a:ext cx="8713409" cy="1598610"/>
          </a:xfrm>
        </p:spPr>
        <p:txBody>
          <a:bodyPr>
            <a:normAutofit/>
          </a:bodyPr>
          <a:lstStyle/>
          <a:p>
            <a:pPr algn="just"/>
            <a:r>
              <a:rPr lang="ru-RU" sz="2400" b="1" dirty="0">
                <a:latin typeface="Times New Roman" panose="02020603050405020304" pitchFamily="18" charset="0"/>
                <a:cs typeface="Times New Roman" panose="02020603050405020304" pitchFamily="18" charset="0"/>
              </a:rPr>
              <a:t>Памятники природы </a:t>
            </a:r>
            <a:r>
              <a:rPr lang="ru-RU" sz="2400" dirty="0">
                <a:latin typeface="Times New Roman" panose="02020603050405020304" pitchFamily="18" charset="0"/>
                <a:cs typeface="Times New Roman" panose="02020603050405020304" pitchFamily="18" charset="0"/>
              </a:rPr>
              <a:t>- уникальные, не воспроизводимые природные объекты, имеющие научную, экологическую, культурную и эстетическую ценность пещеры, небольшие урочища, вековые деревья, скалы, водопады и др.</a:t>
            </a:r>
            <a:endParaRPr lang="ru-RU" sz="2400" dirty="0">
              <a:latin typeface="Times New Roman" panose="02020603050405020304" pitchFamily="18" charset="0"/>
              <a:cs typeface="Times New Roman" panose="02020603050405020304" pitchFamily="18" charset="0"/>
            </a:endParaRPr>
          </a:p>
        </p:txBody>
      </p:sp>
      <p:sp>
        <p:nvSpPr>
          <p:cNvPr id="4" name="Прямоугольник 3"/>
          <p:cNvSpPr/>
          <p:nvPr/>
        </p:nvSpPr>
        <p:spPr>
          <a:xfrm>
            <a:off x="285447" y="3029582"/>
            <a:ext cx="8045753" cy="2246769"/>
          </a:xfrm>
          <a:prstGeom prst="rect">
            <a:avLst/>
          </a:prstGeom>
        </p:spPr>
        <p:txBody>
          <a:bodyPr wrap="square">
            <a:spAutoFit/>
          </a:bodyPr>
          <a:lstStyle/>
          <a:p>
            <a:pPr marL="285750" indent="-285750" algn="just">
              <a:buFont typeface="Arial" panose="020B0604020202020204" pitchFamily="34" charset="0"/>
              <a:buChar char="•"/>
            </a:pPr>
            <a:r>
              <a:rPr lang="ru-RU" sz="2000" b="1" i="0" dirty="0" smtClean="0">
                <a:solidFill>
                  <a:srgbClr val="000000"/>
                </a:solidFill>
                <a:effectLst/>
                <a:latin typeface="Times New Roman" panose="02020603050405020304" pitchFamily="18" charset="0"/>
                <a:cs typeface="Times New Roman" panose="02020603050405020304" pitchFamily="18" charset="0"/>
              </a:rPr>
              <a:t>Дендрологические парки и ботанические сады </a:t>
            </a:r>
            <a:r>
              <a:rPr lang="ru-RU" sz="2000" b="0" i="0" dirty="0" smtClean="0">
                <a:solidFill>
                  <a:srgbClr val="000000"/>
                </a:solidFill>
                <a:effectLst/>
                <a:latin typeface="Times New Roman" panose="02020603050405020304" pitchFamily="18" charset="0"/>
                <a:cs typeface="Times New Roman" panose="02020603050405020304" pitchFamily="18" charset="0"/>
              </a:rPr>
              <a:t>- коллекции деревьев и кустарников, созданные человеком с целью сохранения биоразнообразия и обогащения растительного мира, а также в научных, учебных и культурно-просветительских целях. В дендрологических парках и ботанических садах осуществляются также работы по интродукции и акклиматизации новых для данного региона растений.</a:t>
            </a:r>
            <a:endParaRPr lang="ru-RU" sz="2000" dirty="0">
              <a:latin typeface="Times New Roman" panose="02020603050405020304" pitchFamily="18" charset="0"/>
              <a:cs typeface="Times New Roman" panose="02020603050405020304" pitchFamily="18" charset="0"/>
            </a:endParaRPr>
          </a:p>
        </p:txBody>
      </p:sp>
      <p:sp>
        <p:nvSpPr>
          <p:cNvPr id="5" name="Прямоугольник 4"/>
          <p:cNvSpPr/>
          <p:nvPr/>
        </p:nvSpPr>
        <p:spPr>
          <a:xfrm>
            <a:off x="7416801" y="2084254"/>
            <a:ext cx="4165599" cy="646331"/>
          </a:xfrm>
          <a:prstGeom prst="rect">
            <a:avLst/>
          </a:prstGeom>
          <a:solidFill>
            <a:schemeClr val="accent1">
              <a:lumMod val="40000"/>
              <a:lumOff val="60000"/>
            </a:schemeClr>
          </a:solidFill>
        </p:spPr>
        <p:txBody>
          <a:bodyPr wrap="square">
            <a:spAutoFit/>
          </a:bodyPr>
          <a:lstStyle/>
          <a:p>
            <a:pPr algn="just"/>
            <a:r>
              <a:rPr lang="ru-RU" dirty="0" smtClean="0"/>
              <a:t>На территории Якутии 7 памятников природы </a:t>
            </a:r>
          </a:p>
        </p:txBody>
      </p:sp>
      <p:sp>
        <p:nvSpPr>
          <p:cNvPr id="6" name="Прямоугольник 5"/>
          <p:cNvSpPr/>
          <p:nvPr/>
        </p:nvSpPr>
        <p:spPr>
          <a:xfrm>
            <a:off x="7503887" y="5575348"/>
            <a:ext cx="4165599" cy="646331"/>
          </a:xfrm>
          <a:prstGeom prst="rect">
            <a:avLst/>
          </a:prstGeom>
          <a:solidFill>
            <a:schemeClr val="accent1">
              <a:lumMod val="40000"/>
              <a:lumOff val="60000"/>
            </a:schemeClr>
          </a:solidFill>
        </p:spPr>
        <p:txBody>
          <a:bodyPr wrap="square">
            <a:spAutoFit/>
          </a:bodyPr>
          <a:lstStyle/>
          <a:p>
            <a:pPr algn="just"/>
            <a:r>
              <a:rPr lang="ru-RU" dirty="0" smtClean="0"/>
              <a:t>На территории Якутии 3 ботанический сада </a:t>
            </a:r>
          </a:p>
        </p:txBody>
      </p:sp>
    </p:spTree>
    <p:extLst>
      <p:ext uri="{BB962C8B-B14F-4D97-AF65-F5344CB8AC3E}">
        <p14:creationId xmlns:p14="http://schemas.microsoft.com/office/powerpoint/2010/main" val="7354441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83848" y="346303"/>
            <a:ext cx="8596668" cy="1569583"/>
          </a:xfrm>
        </p:spPr>
        <p:txBody>
          <a:bodyPr>
            <a:normAutofit/>
          </a:bodyPr>
          <a:lstStyle/>
          <a:p>
            <a:pPr algn="just"/>
            <a:r>
              <a:rPr lang="ru-RU" sz="2400" dirty="0">
                <a:latin typeface="Times New Roman" panose="02020603050405020304" pitchFamily="18" charset="0"/>
                <a:cs typeface="Times New Roman" panose="02020603050405020304" pitchFamily="18" charset="0"/>
              </a:rPr>
              <a:t>Режим особо охраняемых природных территорий охраняется законом. За нарушение режима законодательством Российской Федерации установлена административная и уголовная ответственность.</a:t>
            </a:r>
            <a:endParaRPr lang="ru-RU" sz="2400" dirty="0">
              <a:latin typeface="Times New Roman" panose="02020603050405020304" pitchFamily="18" charset="0"/>
              <a:cs typeface="Times New Roman" panose="02020603050405020304" pitchFamily="18" charset="0"/>
            </a:endParaRPr>
          </a:p>
        </p:txBody>
      </p:sp>
      <p:pic>
        <p:nvPicPr>
          <p:cNvPr id="4" name="Рисунок 3"/>
          <p:cNvPicPr>
            <a:picLocks noChangeAspect="1"/>
          </p:cNvPicPr>
          <p:nvPr/>
        </p:nvPicPr>
        <p:blipFill rotWithShape="1">
          <a:blip r:embed="rId2"/>
          <a:srcRect l="4776" t="-1737" r="3794" b="12766"/>
          <a:stretch/>
        </p:blipFill>
        <p:spPr>
          <a:xfrm>
            <a:off x="3904343" y="2394859"/>
            <a:ext cx="6168571" cy="4001834"/>
          </a:xfrm>
          <a:prstGeom prst="rect">
            <a:avLst/>
          </a:prstGeom>
        </p:spPr>
      </p:pic>
    </p:spTree>
    <p:extLst>
      <p:ext uri="{BB962C8B-B14F-4D97-AF65-F5344CB8AC3E}">
        <p14:creationId xmlns:p14="http://schemas.microsoft.com/office/powerpoint/2010/main" val="40797129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246743"/>
            <a:ext cx="9710057" cy="3933372"/>
          </a:xfrm>
        </p:spPr>
        <p:txBody>
          <a:bodyPr>
            <a:normAutofit lnSpcReduction="10000"/>
          </a:bodyPr>
          <a:lstStyle/>
          <a:p>
            <a:pPr algn="just"/>
            <a:r>
              <a:rPr lang="ru-RU" sz="2000" dirty="0">
                <a:latin typeface="Times New Roman" panose="02020603050405020304" pitchFamily="18" charset="0"/>
                <a:cs typeface="Times New Roman" panose="02020603050405020304" pitchFamily="18" charset="0"/>
              </a:rPr>
              <a:t>Инженерную экологию также можно охарактеризовать как отрасль прикладной науки и техники, занимающуюся решением вопросов о сохранении энергии, производственного актива и контроля отходов от деятельности человека и животных. Кроме того, она связана с поиском приемлемых решений проблем в области общественного здравоохранения, таких как передающиеся через воду заболевания, внедрение закона, который способствует адекватной санитарии в городских, сельских и рекреационных зонах</a:t>
            </a:r>
            <a:r>
              <a:rPr lang="ru-RU" sz="2000" dirty="0" smtClean="0">
                <a:latin typeface="Times New Roman" panose="02020603050405020304" pitchFamily="18" charset="0"/>
                <a:cs typeface="Times New Roman" panose="02020603050405020304" pitchFamily="18" charset="0"/>
              </a:rPr>
              <a:t>.</a:t>
            </a:r>
          </a:p>
          <a:p>
            <a:pPr algn="just"/>
            <a:r>
              <a:rPr lang="ru-RU" sz="2000" dirty="0" smtClean="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В неё входит организация очистки сточных вод, контроль за загрязнением воздуха, переработка и захоронение отходов, радиационная защита, промышленная санитария, экологическая стабильность, проблемы общественного здравоохранения, а также знание закона об инженерной защите окружающей среды. Помимо этого она включает в себя исследования воздействий строительных проектов на окружающую среду.</a:t>
            </a:r>
          </a:p>
          <a:p>
            <a:pPr marL="0" indent="0">
              <a:buNone/>
            </a:pPr>
            <a:endParaRPr lang="ru-RU" dirty="0"/>
          </a:p>
        </p:txBody>
      </p:sp>
      <p:pic>
        <p:nvPicPr>
          <p:cNvPr id="4" name="Рисунок 3"/>
          <p:cNvPicPr>
            <a:picLocks noChangeAspect="1"/>
          </p:cNvPicPr>
          <p:nvPr/>
        </p:nvPicPr>
        <p:blipFill>
          <a:blip r:embed="rId2"/>
          <a:stretch>
            <a:fillRect/>
          </a:stretch>
        </p:blipFill>
        <p:spPr>
          <a:xfrm>
            <a:off x="435428" y="4180115"/>
            <a:ext cx="9100457" cy="2569028"/>
          </a:xfrm>
          <a:prstGeom prst="rect">
            <a:avLst/>
          </a:prstGeom>
        </p:spPr>
      </p:pic>
    </p:spTree>
    <p:extLst>
      <p:ext uri="{BB962C8B-B14F-4D97-AF65-F5344CB8AC3E}">
        <p14:creationId xmlns:p14="http://schemas.microsoft.com/office/powerpoint/2010/main" val="24431086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261258"/>
            <a:ext cx="9521371" cy="4775200"/>
          </a:xfrm>
        </p:spPr>
        <p:txBody>
          <a:bodyPr>
            <a:normAutofit/>
          </a:bodyPr>
          <a:lstStyle/>
          <a:p>
            <a:pPr algn="just"/>
            <a:r>
              <a:rPr lang="ru-RU" sz="2400" b="1" u="sng" dirty="0">
                <a:latin typeface="Times New Roman" panose="02020603050405020304" pitchFamily="18" charset="0"/>
                <a:cs typeface="Times New Roman" panose="02020603050405020304" pitchFamily="18" charset="0"/>
              </a:rPr>
              <a:t>Основные направления инженерной экологической защиты</a:t>
            </a:r>
            <a:r>
              <a:rPr lang="ru-RU" sz="2400" dirty="0">
                <a:latin typeface="Times New Roman" panose="02020603050405020304" pitchFamily="18" charset="0"/>
                <a:cs typeface="Times New Roman" panose="02020603050405020304" pitchFamily="18" charset="0"/>
              </a:rPr>
              <a:t> от загрязнения и других видов антропогенных </a:t>
            </a:r>
            <a:r>
              <a:rPr lang="ru-RU" sz="2400" dirty="0" smtClean="0">
                <a:latin typeface="Times New Roman" panose="02020603050405020304" pitchFamily="18" charset="0"/>
                <a:cs typeface="Times New Roman" panose="02020603050405020304" pitchFamily="18" charset="0"/>
              </a:rPr>
              <a:t>воздействий;</a:t>
            </a:r>
          </a:p>
          <a:p>
            <a:pPr algn="just"/>
            <a:r>
              <a:rPr lang="ru-RU" sz="2400" dirty="0" smtClean="0">
                <a:latin typeface="Times New Roman" panose="02020603050405020304" pitchFamily="18" charset="0"/>
                <a:cs typeface="Times New Roman" panose="02020603050405020304" pitchFamily="18" charset="0"/>
              </a:rPr>
              <a:t>внедрение ресурсосберегающей, безотходной </a:t>
            </a:r>
            <a:r>
              <a:rPr lang="ru-RU" sz="2400" dirty="0">
                <a:latin typeface="Times New Roman" panose="02020603050405020304" pitchFamily="18" charset="0"/>
                <a:cs typeface="Times New Roman" panose="02020603050405020304" pitchFamily="18" charset="0"/>
              </a:rPr>
              <a:t>и малоотходной </a:t>
            </a:r>
            <a:r>
              <a:rPr lang="ru-RU" sz="2400" dirty="0" smtClean="0">
                <a:latin typeface="Times New Roman" panose="02020603050405020304" pitchFamily="18" charset="0"/>
                <a:cs typeface="Times New Roman" panose="02020603050405020304" pitchFamily="18" charset="0"/>
              </a:rPr>
              <a:t>технологии;</a:t>
            </a:r>
          </a:p>
          <a:p>
            <a:pPr algn="just"/>
            <a:r>
              <a:rPr lang="ru-RU" sz="2400" dirty="0" smtClean="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биотехнология, </a:t>
            </a:r>
            <a:endParaRPr lang="ru-RU" sz="2400" dirty="0" smtClean="0">
              <a:latin typeface="Times New Roman" panose="02020603050405020304" pitchFamily="18" charset="0"/>
              <a:cs typeface="Times New Roman" panose="02020603050405020304" pitchFamily="18" charset="0"/>
            </a:endParaRPr>
          </a:p>
          <a:p>
            <a:pPr algn="just"/>
            <a:r>
              <a:rPr lang="ru-RU" sz="2400" dirty="0" smtClean="0">
                <a:latin typeface="Times New Roman" panose="02020603050405020304" pitchFamily="18" charset="0"/>
                <a:cs typeface="Times New Roman" panose="02020603050405020304" pitchFamily="18" charset="0"/>
              </a:rPr>
              <a:t>утилизация </a:t>
            </a:r>
            <a:r>
              <a:rPr lang="ru-RU" sz="2400" dirty="0">
                <a:latin typeface="Times New Roman" panose="02020603050405020304" pitchFamily="18" charset="0"/>
                <a:cs typeface="Times New Roman" panose="02020603050405020304" pitchFamily="18" charset="0"/>
              </a:rPr>
              <a:t>и </a:t>
            </a:r>
            <a:r>
              <a:rPr lang="ru-RU" sz="2400" dirty="0" err="1">
                <a:latin typeface="Times New Roman" panose="02020603050405020304" pitchFamily="18" charset="0"/>
                <a:cs typeface="Times New Roman" panose="02020603050405020304" pitchFamily="18" charset="0"/>
              </a:rPr>
              <a:t>детоксикация</a:t>
            </a:r>
            <a:r>
              <a:rPr lang="ru-RU" sz="2400" dirty="0">
                <a:latin typeface="Times New Roman" panose="02020603050405020304" pitchFamily="18" charset="0"/>
                <a:cs typeface="Times New Roman" panose="02020603050405020304" pitchFamily="18" charset="0"/>
              </a:rPr>
              <a:t> </a:t>
            </a:r>
            <a:r>
              <a:rPr lang="ru-RU" sz="2400" dirty="0" smtClean="0">
                <a:latin typeface="Times New Roman" panose="02020603050405020304" pitchFamily="18" charset="0"/>
                <a:cs typeface="Times New Roman" panose="02020603050405020304" pitchFamily="18" charset="0"/>
              </a:rPr>
              <a:t>отходов; </a:t>
            </a:r>
          </a:p>
          <a:p>
            <a:pPr algn="just"/>
            <a:r>
              <a:rPr lang="ru-RU" sz="2400" dirty="0" err="1" smtClean="0">
                <a:latin typeface="Times New Roman" panose="02020603050405020304" pitchFamily="18" charset="0"/>
                <a:cs typeface="Times New Roman" panose="02020603050405020304" pitchFamily="18" charset="0"/>
              </a:rPr>
              <a:t>экологизация</a:t>
            </a:r>
            <a:r>
              <a:rPr lang="ru-RU" sz="2400" dirty="0" smtClean="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всего </a:t>
            </a:r>
            <a:r>
              <a:rPr lang="ru-RU" sz="2400" dirty="0" smtClean="0">
                <a:latin typeface="Times New Roman" panose="02020603050405020304" pitchFamily="18" charset="0"/>
                <a:cs typeface="Times New Roman" panose="02020603050405020304" pitchFamily="18" charset="0"/>
              </a:rPr>
              <a:t>производства.</a:t>
            </a:r>
          </a:p>
          <a:p>
            <a:pPr algn="just"/>
            <a:r>
              <a:rPr lang="ru-RU" sz="2400" dirty="0" smtClean="0">
                <a:latin typeface="Times New Roman" panose="02020603050405020304" pitchFamily="18" charset="0"/>
                <a:cs typeface="Times New Roman" panose="02020603050405020304" pitchFamily="18" charset="0"/>
              </a:rPr>
              <a:t>Технологические </a:t>
            </a:r>
            <a:r>
              <a:rPr lang="ru-RU" sz="2400" dirty="0">
                <a:latin typeface="Times New Roman" panose="02020603050405020304" pitchFamily="18" charset="0"/>
                <a:cs typeface="Times New Roman" panose="02020603050405020304" pitchFamily="18" charset="0"/>
              </a:rPr>
              <a:t>процессы, в которых в полной мере учитываются все взаимодействия с окружающей средой и приняты меры к предотвращению отрицательных последствий, называют </a:t>
            </a:r>
            <a:r>
              <a:rPr lang="ru-RU" sz="2400" b="1" i="1" dirty="0" err="1">
                <a:latin typeface="Times New Roman" panose="02020603050405020304" pitchFamily="18" charset="0"/>
                <a:cs typeface="Times New Roman" panose="02020603050405020304" pitchFamily="18" charset="0"/>
              </a:rPr>
              <a:t>экологизированными</a:t>
            </a:r>
            <a:r>
              <a:rPr lang="ru-RU" sz="2400" b="1" i="1" dirty="0">
                <a:latin typeface="Times New Roman" panose="02020603050405020304" pitchFamily="18" charset="0"/>
                <a:cs typeface="Times New Roman" panose="02020603050405020304" pitchFamily="18" charset="0"/>
              </a:rPr>
              <a:t>.</a:t>
            </a:r>
            <a:endParaRPr lang="ru-RU" sz="2400" dirty="0">
              <a:latin typeface="Times New Roman" panose="02020603050405020304" pitchFamily="18" charset="0"/>
              <a:cs typeface="Times New Roman" panose="02020603050405020304" pitchFamily="18" charset="0"/>
            </a:endParaRPr>
          </a:p>
          <a:p>
            <a:pPr algn="ctr"/>
            <a:endParaRPr lang="ru-RU"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30695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174174"/>
            <a:ext cx="7097486" cy="3251197"/>
          </a:xfrm>
        </p:spPr>
        <p:txBody>
          <a:bodyPr>
            <a:noAutofit/>
          </a:bodyPr>
          <a:lstStyle/>
          <a:p>
            <a:pPr algn="just"/>
            <a:r>
              <a:rPr lang="ru-RU" sz="2800" b="1" dirty="0" smtClean="0">
                <a:latin typeface="Times New Roman" panose="02020603050405020304" pitchFamily="18" charset="0"/>
                <a:cs typeface="Times New Roman" panose="02020603050405020304" pitchFamily="18" charset="0"/>
              </a:rPr>
              <a:t>Ресурсосберегающие технологии</a:t>
            </a:r>
            <a:r>
              <a:rPr lang="ru-RU" sz="2800" dirty="0" smtClean="0">
                <a:latin typeface="Times New Roman" panose="02020603050405020304" pitchFamily="18" charset="0"/>
                <a:cs typeface="Times New Roman" panose="02020603050405020304" pitchFamily="18" charset="0"/>
              </a:rPr>
              <a:t> это такие </a:t>
            </a:r>
            <a:r>
              <a:rPr lang="ru-RU" sz="2800" b="1" dirty="0" smtClean="0">
                <a:latin typeface="Times New Roman" panose="02020603050405020304" pitchFamily="18" charset="0"/>
                <a:cs typeface="Times New Roman" panose="02020603050405020304" pitchFamily="18" charset="0"/>
              </a:rPr>
              <a:t>технологии</a:t>
            </a:r>
            <a:r>
              <a:rPr lang="ru-RU" sz="2800" dirty="0" smtClean="0">
                <a:latin typeface="Times New Roman" panose="02020603050405020304" pitchFamily="18" charset="0"/>
                <a:cs typeface="Times New Roman" panose="02020603050405020304" pitchFamily="18" charset="0"/>
              </a:rPr>
              <a:t>, обеспечивающие производство продукции с минимально возможным потреблением топлива и других источников энергии, а также сырья, материалов, воздуха, воды и прочих ресурсов для технологических целей.</a:t>
            </a:r>
          </a:p>
          <a:p>
            <a:pPr marL="0" indent="0" algn="just">
              <a:buNone/>
            </a:pPr>
            <a:endParaRPr lang="ru-RU" sz="2800" dirty="0" smtClean="0">
              <a:latin typeface="Times New Roman" panose="02020603050405020304" pitchFamily="18" charset="0"/>
              <a:cs typeface="Times New Roman" panose="02020603050405020304" pitchFamily="18" charset="0"/>
            </a:endParaRPr>
          </a:p>
          <a:p>
            <a:pPr algn="just"/>
            <a:endParaRPr lang="ru-RU" sz="2800" dirty="0">
              <a:latin typeface="Times New Roman" panose="02020603050405020304" pitchFamily="18" charset="0"/>
              <a:cs typeface="Times New Roman" panose="02020603050405020304" pitchFamily="18" charset="0"/>
            </a:endParaRPr>
          </a:p>
        </p:txBody>
      </p:sp>
      <p:pic>
        <p:nvPicPr>
          <p:cNvPr id="6" name="Рисунок 5"/>
          <p:cNvPicPr>
            <a:picLocks noChangeAspect="1"/>
          </p:cNvPicPr>
          <p:nvPr/>
        </p:nvPicPr>
        <p:blipFill>
          <a:blip r:embed="rId2"/>
          <a:stretch>
            <a:fillRect/>
          </a:stretch>
        </p:blipFill>
        <p:spPr>
          <a:xfrm>
            <a:off x="7924800" y="0"/>
            <a:ext cx="3759199" cy="2502217"/>
          </a:xfrm>
          <a:prstGeom prst="rect">
            <a:avLst/>
          </a:prstGeom>
        </p:spPr>
      </p:pic>
      <p:pic>
        <p:nvPicPr>
          <p:cNvPr id="7" name="Рисунок 6"/>
          <p:cNvPicPr>
            <a:picLocks noChangeAspect="1"/>
          </p:cNvPicPr>
          <p:nvPr/>
        </p:nvPicPr>
        <p:blipFill rotWithShape="1">
          <a:blip r:embed="rId3"/>
          <a:srcRect l="6868" r="6438" b="1546"/>
          <a:stretch/>
        </p:blipFill>
        <p:spPr>
          <a:xfrm>
            <a:off x="8113487" y="2502217"/>
            <a:ext cx="3439883" cy="2043309"/>
          </a:xfrm>
          <a:prstGeom prst="rect">
            <a:avLst/>
          </a:prstGeom>
        </p:spPr>
      </p:pic>
      <p:sp>
        <p:nvSpPr>
          <p:cNvPr id="8" name="Прямоугольник 7"/>
          <p:cNvSpPr/>
          <p:nvPr/>
        </p:nvSpPr>
        <p:spPr>
          <a:xfrm>
            <a:off x="1016001" y="3425371"/>
            <a:ext cx="5065484" cy="3416320"/>
          </a:xfrm>
          <a:prstGeom prst="rect">
            <a:avLst/>
          </a:prstGeom>
        </p:spPr>
        <p:txBody>
          <a:bodyPr wrap="square">
            <a:spAutoFit/>
          </a:bodyPr>
          <a:lstStyle/>
          <a:p>
            <a:pPr marL="342900" lvl="0" indent="-342900" algn="just" defTabSz="457200">
              <a:spcBef>
                <a:spcPts val="1000"/>
              </a:spcBef>
              <a:buClr>
                <a:srgbClr val="A5300F"/>
              </a:buClr>
              <a:buSzPct val="80000"/>
              <a:buFont typeface="Wingdings 3" charset="2"/>
              <a:buChar char=""/>
            </a:pPr>
            <a:r>
              <a:rPr lang="ru-RU" sz="2400" dirty="0">
                <a:solidFill>
                  <a:srgbClr val="000000"/>
                </a:solidFill>
                <a:latin typeface="Times New Roman" panose="02020603050405020304" pitchFamily="18" charset="0"/>
                <a:cs typeface="Times New Roman" panose="02020603050405020304" pitchFamily="18" charset="0"/>
              </a:rPr>
              <a:t>Ресурсосберегающие технологии включают в себя использование вторичных ресурсов, утилизацию отходов, а также рекуперацию энергии, замкнутую систему </a:t>
            </a:r>
            <a:r>
              <a:rPr lang="ru-RU" sz="2400" dirty="0" err="1">
                <a:solidFill>
                  <a:srgbClr val="000000"/>
                </a:solidFill>
                <a:latin typeface="Times New Roman" panose="02020603050405020304" pitchFamily="18" charset="0"/>
                <a:cs typeface="Times New Roman" panose="02020603050405020304" pitchFamily="18" charset="0"/>
              </a:rPr>
              <a:t>водообеспечения</a:t>
            </a:r>
            <a:r>
              <a:rPr lang="ru-RU" sz="2400" dirty="0">
                <a:solidFill>
                  <a:srgbClr val="000000"/>
                </a:solidFill>
                <a:latin typeface="Times New Roman" panose="02020603050405020304" pitchFamily="18" charset="0"/>
                <a:cs typeface="Times New Roman" panose="02020603050405020304" pitchFamily="18" charset="0"/>
              </a:rPr>
              <a:t> и т.п. Позволяют экономить природные ресурсы и избегать загрязнения окружающей среды.</a:t>
            </a:r>
            <a:endParaRPr lang="ru-RU" sz="2400" dirty="0">
              <a:solidFill>
                <a:prstClr val="black">
                  <a:lumMod val="75000"/>
                  <a:lumOff val="25000"/>
                </a:prstClr>
              </a:solidFill>
              <a:latin typeface="Times New Roman" panose="02020603050405020304" pitchFamily="18" charset="0"/>
              <a:cs typeface="Times New Roman" panose="02020603050405020304" pitchFamily="18" charset="0"/>
            </a:endParaRPr>
          </a:p>
        </p:txBody>
      </p:sp>
      <p:pic>
        <p:nvPicPr>
          <p:cNvPr id="9" name="Рисунок 8"/>
          <p:cNvPicPr>
            <a:picLocks noChangeAspect="1"/>
          </p:cNvPicPr>
          <p:nvPr/>
        </p:nvPicPr>
        <p:blipFill rotWithShape="1">
          <a:blip r:embed="rId4"/>
          <a:srcRect l="19104" t="4164" r="17556" b="10641"/>
          <a:stretch/>
        </p:blipFill>
        <p:spPr>
          <a:xfrm>
            <a:off x="8998855" y="4545526"/>
            <a:ext cx="1973945" cy="1877915"/>
          </a:xfrm>
          <a:prstGeom prst="rect">
            <a:avLst/>
          </a:prstGeom>
        </p:spPr>
      </p:pic>
    </p:spTree>
    <p:extLst>
      <p:ext uri="{BB962C8B-B14F-4D97-AF65-F5344CB8AC3E}">
        <p14:creationId xmlns:p14="http://schemas.microsoft.com/office/powerpoint/2010/main" val="20900320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3149600"/>
            <a:ext cx="8107135" cy="3585029"/>
          </a:xfrm>
        </p:spPr>
        <p:txBody>
          <a:bodyPr>
            <a:normAutofit/>
          </a:bodyPr>
          <a:lstStyle/>
          <a:p>
            <a:pPr algn="just"/>
            <a:r>
              <a:rPr lang="ru-RU" sz="2400" b="1" dirty="0">
                <a:latin typeface="Times New Roman" panose="02020603050405020304" pitchFamily="18" charset="0"/>
                <a:cs typeface="Times New Roman" panose="02020603050405020304" pitchFamily="18" charset="0"/>
              </a:rPr>
              <a:t>Безотходная технология</a:t>
            </a:r>
            <a:r>
              <a:rPr lang="ru-RU" sz="2400" dirty="0">
                <a:latin typeface="Times New Roman" panose="02020603050405020304" pitchFamily="18" charset="0"/>
                <a:cs typeface="Times New Roman" panose="02020603050405020304" pitchFamily="18" charset="0"/>
              </a:rPr>
              <a:t> — технология, подразумевающая наиболее рациональное использование природных ресурсов и энергии в производстве, обеспечивающее защиту окружающей среды.</a:t>
            </a:r>
          </a:p>
          <a:p>
            <a:pPr algn="just"/>
            <a:r>
              <a:rPr lang="ru-RU" sz="2400" b="1" dirty="0">
                <a:latin typeface="Times New Roman" panose="02020603050405020304" pitchFamily="18" charset="0"/>
                <a:cs typeface="Times New Roman" panose="02020603050405020304" pitchFamily="18" charset="0"/>
              </a:rPr>
              <a:t>Безотходная технология</a:t>
            </a:r>
            <a:r>
              <a:rPr lang="ru-RU" sz="2400" dirty="0">
                <a:latin typeface="Times New Roman" panose="02020603050405020304" pitchFamily="18" charset="0"/>
                <a:cs typeface="Times New Roman" panose="02020603050405020304" pitchFamily="18" charset="0"/>
              </a:rPr>
              <a:t> — принцип организации производства вообще, подразумевающий использование сырья и энергии в замкнутом цикле. Замкнутый цикл означает цепочку </a:t>
            </a:r>
            <a:r>
              <a:rPr lang="ru-RU" sz="2400" i="1" dirty="0">
                <a:latin typeface="Times New Roman" panose="02020603050405020304" pitchFamily="18" charset="0"/>
                <a:cs typeface="Times New Roman" panose="02020603050405020304" pitchFamily="18" charset="0"/>
              </a:rPr>
              <a:t>первичное сырьё — производство — потребление — вторичное сырьё</a:t>
            </a:r>
            <a:r>
              <a:rPr lang="ru-RU" sz="2400" dirty="0">
                <a:latin typeface="Times New Roman" panose="02020603050405020304" pitchFamily="18" charset="0"/>
                <a:cs typeface="Times New Roman" panose="02020603050405020304" pitchFamily="18" charset="0"/>
              </a:rPr>
              <a:t>.</a:t>
            </a:r>
          </a:p>
          <a:p>
            <a:endParaRPr lang="ru-RU" dirty="0"/>
          </a:p>
        </p:txBody>
      </p:sp>
      <p:pic>
        <p:nvPicPr>
          <p:cNvPr id="4" name="Рисунок 3"/>
          <p:cNvPicPr>
            <a:picLocks noChangeAspect="1"/>
          </p:cNvPicPr>
          <p:nvPr/>
        </p:nvPicPr>
        <p:blipFill>
          <a:blip r:embed="rId2"/>
          <a:stretch>
            <a:fillRect/>
          </a:stretch>
        </p:blipFill>
        <p:spPr>
          <a:xfrm>
            <a:off x="8107135" y="3396343"/>
            <a:ext cx="3925207" cy="3236686"/>
          </a:xfrm>
          <a:prstGeom prst="rect">
            <a:avLst/>
          </a:prstGeom>
        </p:spPr>
      </p:pic>
      <p:sp>
        <p:nvSpPr>
          <p:cNvPr id="6" name="Прямоугольник 5"/>
          <p:cNvSpPr/>
          <p:nvPr/>
        </p:nvSpPr>
        <p:spPr>
          <a:xfrm>
            <a:off x="29934" y="169936"/>
            <a:ext cx="9505951" cy="2246769"/>
          </a:xfrm>
          <a:prstGeom prst="rect">
            <a:avLst/>
          </a:prstGeom>
        </p:spPr>
        <p:txBody>
          <a:bodyPr wrap="square">
            <a:spAutoFit/>
          </a:bodyPr>
          <a:lstStyle/>
          <a:p>
            <a:pPr algn="just"/>
            <a:r>
              <a:rPr lang="ru-RU" sz="2000" b="1" i="0" dirty="0" smtClean="0">
                <a:solidFill>
                  <a:srgbClr val="202122"/>
                </a:solidFill>
                <a:effectLst/>
                <a:latin typeface="Times New Roman" panose="02020603050405020304" pitchFamily="18" charset="0"/>
                <a:cs typeface="Times New Roman" panose="02020603050405020304" pitchFamily="18" charset="0"/>
              </a:rPr>
              <a:t>Малоотходная технология</a:t>
            </a:r>
            <a:r>
              <a:rPr lang="ru-RU" sz="2000" b="0" i="0" dirty="0" smtClean="0">
                <a:solidFill>
                  <a:srgbClr val="202122"/>
                </a:solidFill>
                <a:effectLst/>
                <a:latin typeface="Times New Roman" panose="02020603050405020304" pitchFamily="18" charset="0"/>
                <a:cs typeface="Times New Roman" panose="02020603050405020304" pitchFamily="18" charset="0"/>
              </a:rPr>
              <a:t> — промежуточная ступень перед созданием </a:t>
            </a:r>
            <a:r>
              <a:rPr lang="ru-RU" sz="2000" b="0" i="0" u="none" strike="noStrike" dirty="0" smtClean="0">
                <a:solidFill>
                  <a:srgbClr val="0B0080"/>
                </a:solidFill>
                <a:effectLst/>
                <a:latin typeface="Times New Roman" panose="02020603050405020304" pitchFamily="18" charset="0"/>
                <a:cs typeface="Times New Roman" panose="02020603050405020304" pitchFamily="18" charset="0"/>
                <a:hlinkClick r:id="rId3" tooltip="Безотходная технология"/>
              </a:rPr>
              <a:t>безотходной технологии</a:t>
            </a:r>
            <a:r>
              <a:rPr lang="ru-RU" sz="2000" b="0" i="0" dirty="0" smtClean="0">
                <a:solidFill>
                  <a:srgbClr val="202122"/>
                </a:solidFill>
                <a:effectLst/>
                <a:latin typeface="Times New Roman" panose="02020603050405020304" pitchFamily="18" charset="0"/>
                <a:cs typeface="Times New Roman" panose="02020603050405020304" pitchFamily="18" charset="0"/>
              </a:rPr>
              <a:t>, подразумевающая приближение технологического процесса к замкнутому циклу. При малоотходной технологии вредное воздействие на окружающую среду не превышает уровня, допустимого санитарными органами. Часть сырья всё же превращается в отходы и подвергается длительному хранению или захоронению. Оценить степень приближения к безотходной технологии можно с помощью </a:t>
            </a:r>
            <a:r>
              <a:rPr lang="ru-RU" sz="2000" b="0" i="0" u="none" strike="noStrike" dirty="0" smtClean="0">
                <a:solidFill>
                  <a:srgbClr val="0B0080"/>
                </a:solidFill>
                <a:effectLst/>
                <a:latin typeface="Times New Roman" panose="02020603050405020304" pitchFamily="18" charset="0"/>
                <a:cs typeface="Times New Roman" panose="02020603050405020304" pitchFamily="18" charset="0"/>
                <a:hlinkClick r:id="rId4" tooltip="Материальный индекс производства"/>
              </a:rPr>
              <a:t>материального индекса производства</a:t>
            </a:r>
            <a:r>
              <a:rPr lang="ru-RU" sz="2000" b="0" i="0" dirty="0" smtClean="0">
                <a:solidFill>
                  <a:srgbClr val="202122"/>
                </a:solidFill>
                <a:effectLst/>
                <a:latin typeface="Times New Roman" panose="02020603050405020304" pitchFamily="18" charset="0"/>
                <a:cs typeface="Times New Roman" panose="02020603050405020304" pitchFamily="18" charset="0"/>
              </a:rPr>
              <a:t>.</a:t>
            </a:r>
            <a:endParaRPr lang="ru-RU"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04782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188686"/>
            <a:ext cx="9244973" cy="1712685"/>
          </a:xfrm>
        </p:spPr>
        <p:txBody>
          <a:bodyPr>
            <a:noAutofit/>
          </a:bodyPr>
          <a:lstStyle/>
          <a:p>
            <a:pPr algn="just"/>
            <a:r>
              <a:rPr lang="ru-RU" sz="2400" b="1" dirty="0">
                <a:latin typeface="Times New Roman" panose="02020603050405020304" pitchFamily="18" charset="0"/>
                <a:cs typeface="Times New Roman" panose="02020603050405020304" pitchFamily="18" charset="0"/>
              </a:rPr>
              <a:t>Экологическая биотехнология</a:t>
            </a:r>
            <a:r>
              <a:rPr lang="ru-RU" sz="2400" dirty="0">
                <a:latin typeface="Times New Roman" panose="02020603050405020304" pitchFamily="18" charset="0"/>
                <a:cs typeface="Times New Roman" panose="02020603050405020304" pitchFamily="18" charset="0"/>
              </a:rPr>
              <a:t> – направление </a:t>
            </a:r>
            <a:r>
              <a:rPr lang="ru-RU" sz="2400" b="1" dirty="0">
                <a:latin typeface="Times New Roman" panose="02020603050405020304" pitchFamily="18" charset="0"/>
                <a:cs typeface="Times New Roman" panose="02020603050405020304" pitchFamily="18" charset="0"/>
              </a:rPr>
              <a:t>биотехнологии</a:t>
            </a:r>
            <a:r>
              <a:rPr lang="ru-RU" sz="2400" dirty="0">
                <a:latin typeface="Times New Roman" panose="02020603050405020304" pitchFamily="18" charset="0"/>
                <a:cs typeface="Times New Roman" panose="02020603050405020304" pitchFamily="18" charset="0"/>
              </a:rPr>
              <a:t>, в основе которого лежит использование живых организмов и систем для решения </a:t>
            </a:r>
            <a:r>
              <a:rPr lang="ru-RU" sz="2400" b="1" dirty="0">
                <a:latin typeface="Times New Roman" panose="02020603050405020304" pitchFamily="18" charset="0"/>
                <a:cs typeface="Times New Roman" panose="02020603050405020304" pitchFamily="18" charset="0"/>
              </a:rPr>
              <a:t>экологических</a:t>
            </a:r>
            <a:r>
              <a:rPr lang="ru-RU" sz="2400" dirty="0">
                <a:latin typeface="Times New Roman" panose="02020603050405020304" pitchFamily="18" charset="0"/>
                <a:cs typeface="Times New Roman" panose="02020603050405020304" pitchFamily="18" charset="0"/>
              </a:rPr>
              <a:t> проблем, включая переработку отходов и борьбу с загрязнением окружающей среды.</a:t>
            </a:r>
            <a:endParaRPr lang="ru-RU" sz="2400" dirty="0">
              <a:latin typeface="Times New Roman" panose="02020603050405020304" pitchFamily="18" charset="0"/>
              <a:cs typeface="Times New Roman" panose="02020603050405020304" pitchFamily="18" charset="0"/>
            </a:endParaRPr>
          </a:p>
        </p:txBody>
      </p:sp>
      <p:pic>
        <p:nvPicPr>
          <p:cNvPr id="4" name="Рисунок 3"/>
          <p:cNvPicPr>
            <a:picLocks noChangeAspect="1"/>
          </p:cNvPicPr>
          <p:nvPr/>
        </p:nvPicPr>
        <p:blipFill>
          <a:blip r:embed="rId2"/>
          <a:stretch>
            <a:fillRect/>
          </a:stretch>
        </p:blipFill>
        <p:spPr>
          <a:xfrm>
            <a:off x="257627" y="3235289"/>
            <a:ext cx="4836887" cy="2991601"/>
          </a:xfrm>
          <a:prstGeom prst="rect">
            <a:avLst/>
          </a:prstGeom>
        </p:spPr>
      </p:pic>
      <p:pic>
        <p:nvPicPr>
          <p:cNvPr id="5" name="Рисунок 4"/>
          <p:cNvPicPr>
            <a:picLocks noChangeAspect="1"/>
          </p:cNvPicPr>
          <p:nvPr/>
        </p:nvPicPr>
        <p:blipFill>
          <a:blip r:embed="rId3"/>
          <a:stretch>
            <a:fillRect/>
          </a:stretch>
        </p:blipFill>
        <p:spPr>
          <a:xfrm>
            <a:off x="8109858" y="3169839"/>
            <a:ext cx="3574143" cy="3529466"/>
          </a:xfrm>
          <a:prstGeom prst="rect">
            <a:avLst/>
          </a:prstGeom>
        </p:spPr>
      </p:pic>
      <p:sp>
        <p:nvSpPr>
          <p:cNvPr id="6" name="Стрелка вправо 5"/>
          <p:cNvSpPr/>
          <p:nvPr/>
        </p:nvSpPr>
        <p:spPr>
          <a:xfrm>
            <a:off x="5230586" y="4455317"/>
            <a:ext cx="2743200" cy="9585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1431683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99963" y="433389"/>
            <a:ext cx="8596668" cy="2396897"/>
          </a:xfrm>
        </p:spPr>
        <p:txBody>
          <a:bodyPr>
            <a:normAutofit lnSpcReduction="10000"/>
          </a:bodyPr>
          <a:lstStyle/>
          <a:p>
            <a:pPr algn="just"/>
            <a:r>
              <a:rPr lang="ru-RU" sz="2400" b="1" dirty="0">
                <a:latin typeface="Times New Roman" panose="02020603050405020304" pitchFamily="18" charset="0"/>
                <a:cs typeface="Times New Roman" panose="02020603050405020304" pitchFamily="18" charset="0"/>
              </a:rPr>
              <a:t>Утилизация отходов </a:t>
            </a:r>
            <a:r>
              <a:rPr lang="ru-RU" sz="2400" dirty="0">
                <a:latin typeface="Times New Roman" panose="02020603050405020304" pitchFamily="18" charset="0"/>
                <a:cs typeface="Times New Roman" panose="02020603050405020304" pitchFamily="18" charset="0"/>
              </a:rPr>
              <a:t>– это процесс сбора мусора для дальнейшей переработки. Правильный подход к вывозу мусора уменьшает загрязненность нашей планеты, даря одной вещи несколько жизней.</a:t>
            </a:r>
            <a:endParaRPr lang="ru-RU" sz="2400" dirty="0" smtClean="0">
              <a:latin typeface="Times New Roman" panose="02020603050405020304" pitchFamily="18" charset="0"/>
              <a:cs typeface="Times New Roman" panose="02020603050405020304" pitchFamily="18" charset="0"/>
            </a:endParaRPr>
          </a:p>
          <a:p>
            <a:pPr algn="just"/>
            <a:r>
              <a:rPr lang="ru-RU" sz="2400" b="1" dirty="0" err="1">
                <a:latin typeface="Times New Roman" panose="02020603050405020304" pitchFamily="18" charset="0"/>
                <a:cs typeface="Times New Roman" panose="02020603050405020304" pitchFamily="18" charset="0"/>
              </a:rPr>
              <a:t>Детоксикация</a:t>
            </a:r>
            <a:r>
              <a:rPr lang="ru-RU" sz="2400" b="1" dirty="0">
                <a:latin typeface="Times New Roman" panose="02020603050405020304" pitchFamily="18" charset="0"/>
                <a:cs typeface="Times New Roman" panose="02020603050405020304" pitchFamily="18" charset="0"/>
              </a:rPr>
              <a:t> отходов</a:t>
            </a:r>
            <a:r>
              <a:rPr lang="ru-RU" sz="2400" dirty="0">
                <a:latin typeface="Times New Roman" panose="02020603050405020304" pitchFamily="18" charset="0"/>
                <a:cs typeface="Times New Roman" panose="02020603050405020304" pitchFamily="18" charset="0"/>
              </a:rPr>
              <a:t> - освобождение их от вредных компонентов на специализированных установках.</a:t>
            </a:r>
            <a:endParaRPr lang="ru-RU" sz="2400" dirty="0">
              <a:latin typeface="Times New Roman" panose="02020603050405020304" pitchFamily="18" charset="0"/>
              <a:cs typeface="Times New Roman" panose="02020603050405020304" pitchFamily="18" charset="0"/>
            </a:endParaRPr>
          </a:p>
        </p:txBody>
      </p:sp>
      <p:pic>
        <p:nvPicPr>
          <p:cNvPr id="4" name="Рисунок 3"/>
          <p:cNvPicPr>
            <a:picLocks noChangeAspect="1"/>
          </p:cNvPicPr>
          <p:nvPr/>
        </p:nvPicPr>
        <p:blipFill>
          <a:blip r:embed="rId2"/>
          <a:stretch>
            <a:fillRect/>
          </a:stretch>
        </p:blipFill>
        <p:spPr>
          <a:xfrm>
            <a:off x="1886857" y="2960007"/>
            <a:ext cx="6633029" cy="3585936"/>
          </a:xfrm>
          <a:prstGeom prst="rect">
            <a:avLst/>
          </a:prstGeom>
        </p:spPr>
      </p:pic>
    </p:spTree>
    <p:extLst>
      <p:ext uri="{BB962C8B-B14F-4D97-AF65-F5344CB8AC3E}">
        <p14:creationId xmlns:p14="http://schemas.microsoft.com/office/powerpoint/2010/main" val="15904905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85448" y="551543"/>
            <a:ext cx="8596668" cy="2394857"/>
          </a:xfrm>
        </p:spPr>
        <p:txBody>
          <a:bodyPr>
            <a:normAutofit/>
          </a:bodyPr>
          <a:lstStyle/>
          <a:p>
            <a:pPr algn="just"/>
            <a:r>
              <a:rPr lang="ru-RU" sz="2400" dirty="0">
                <a:latin typeface="Times New Roman" panose="02020603050405020304" pitchFamily="18" charset="0"/>
                <a:cs typeface="Times New Roman" panose="02020603050405020304" pitchFamily="18" charset="0"/>
              </a:rPr>
              <a:t>Под </a:t>
            </a:r>
            <a:r>
              <a:rPr lang="ru-RU" sz="2400" b="1" u="sng" dirty="0" err="1">
                <a:latin typeface="Times New Roman" panose="02020603050405020304" pitchFamily="18" charset="0"/>
                <a:cs typeface="Times New Roman" panose="02020603050405020304" pitchFamily="18" charset="0"/>
              </a:rPr>
              <a:t>экологизацией</a:t>
            </a:r>
            <a:r>
              <a:rPr lang="ru-RU" sz="2400" b="1" u="sng" dirty="0">
                <a:latin typeface="Times New Roman" panose="02020603050405020304" pitchFamily="18" charset="0"/>
                <a:cs typeface="Times New Roman" panose="02020603050405020304" pitchFamily="18" charset="0"/>
              </a:rPr>
              <a:t> производства</a:t>
            </a:r>
            <a:r>
              <a:rPr lang="ru-RU" sz="2400" dirty="0">
                <a:latin typeface="Times New Roman" panose="02020603050405020304" pitchFamily="18" charset="0"/>
                <a:cs typeface="Times New Roman" panose="02020603050405020304" pitchFamily="18" charset="0"/>
              </a:rPr>
              <a:t> понимается максимально возможное уподобление производственных процессов в целом и ресурсных циклов, в частности природным круговоротам веществ в биосфере, либо это любые мероприятия, снижающие опасность производства для природы и человека.</a:t>
            </a:r>
            <a:endParaRPr lang="ru-RU" sz="2400" dirty="0">
              <a:latin typeface="Times New Roman" panose="02020603050405020304" pitchFamily="18" charset="0"/>
              <a:cs typeface="Times New Roman" panose="02020603050405020304" pitchFamily="18" charset="0"/>
            </a:endParaRPr>
          </a:p>
        </p:txBody>
      </p:sp>
      <p:sp>
        <p:nvSpPr>
          <p:cNvPr id="4" name="Прямоугольник 3"/>
          <p:cNvSpPr/>
          <p:nvPr/>
        </p:nvSpPr>
        <p:spPr>
          <a:xfrm>
            <a:off x="1535782" y="4075837"/>
            <a:ext cx="6096000" cy="1754326"/>
          </a:xfrm>
          <a:prstGeom prst="rect">
            <a:avLst/>
          </a:prstGeom>
          <a:solidFill>
            <a:schemeClr val="accent1">
              <a:lumMod val="60000"/>
              <a:lumOff val="40000"/>
            </a:schemeClr>
          </a:solidFill>
        </p:spPr>
        <p:txBody>
          <a:bodyPr wrap="square">
            <a:spAutoFit/>
          </a:bodyPr>
          <a:lstStyle/>
          <a:p>
            <a:pPr algn="just"/>
            <a:r>
              <a:rPr lang="ru-RU" b="1" dirty="0" smtClean="0"/>
              <a:t>Например:</a:t>
            </a:r>
          </a:p>
          <a:p>
            <a:pPr algn="just"/>
            <a:r>
              <a:rPr lang="ru-RU" dirty="0"/>
              <a:t>П</a:t>
            </a:r>
            <a:r>
              <a:rPr lang="ru-RU" dirty="0" smtClean="0"/>
              <a:t>равильное взаимное размещение источников выброса и населенных мест с учетом направления ветров, выбор под застройку промышленного предприятия ровного возвышенного места, хорошо продуваемого ветрами и т. д.</a:t>
            </a:r>
            <a:endParaRPr lang="ru-RU" dirty="0"/>
          </a:p>
        </p:txBody>
      </p:sp>
    </p:spTree>
    <p:extLst>
      <p:ext uri="{BB962C8B-B14F-4D97-AF65-F5344CB8AC3E}">
        <p14:creationId xmlns:p14="http://schemas.microsoft.com/office/powerpoint/2010/main" val="1310133810"/>
      </p:ext>
    </p:extLst>
  </p:cSld>
  <p:clrMapOvr>
    <a:masterClrMapping/>
  </p:clrMapOvr>
  <p:timing>
    <p:tnLst>
      <p:par>
        <p:cTn id="1" dur="indefinite" restart="never" nodeType="tmRoot"/>
      </p:par>
    </p:tnLst>
  </p:timing>
</p:sld>
</file>

<file path=ppt/theme/theme1.xml><?xml version="1.0" encoding="utf-8"?>
<a:theme xmlns:a="http://schemas.openxmlformats.org/drawingml/2006/main" name="Аспект">
  <a:themeElements>
    <a:clrScheme name="Красный">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Аспект">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245</TotalTime>
  <Words>975</Words>
  <Application>Microsoft Office PowerPoint</Application>
  <PresentationFormat>Широкоэкранный</PresentationFormat>
  <Paragraphs>81</Paragraphs>
  <Slides>23</Slides>
  <Notes>1</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23</vt:i4>
      </vt:variant>
    </vt:vector>
  </HeadingPairs>
  <TitlesOfParts>
    <vt:vector size="29" baseType="lpstr">
      <vt:lpstr>Arial</vt:lpstr>
      <vt:lpstr>Arial</vt:lpstr>
      <vt:lpstr>Calibri</vt:lpstr>
      <vt:lpstr>Times New Roman</vt:lpstr>
      <vt:lpstr>Wingdings 3</vt:lpstr>
      <vt:lpstr>Аспект</vt:lpstr>
      <vt:lpstr>Инженерная экологическая защита</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Нормирование качества окружающей среды</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Защита биотических сообществ</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Инженерная экологическая защита</dc:title>
  <dc:creator>Пользователь</dc:creator>
  <cp:lastModifiedBy>Пользователь</cp:lastModifiedBy>
  <cp:revision>22</cp:revision>
  <dcterms:created xsi:type="dcterms:W3CDTF">2020-10-25T15:15:35Z</dcterms:created>
  <dcterms:modified xsi:type="dcterms:W3CDTF">2020-10-25T19:21:24Z</dcterms:modified>
</cp:coreProperties>
</file>